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3" r:id="rId3"/>
    <p:sldId id="258" r:id="rId4"/>
    <p:sldId id="343" r:id="rId5"/>
    <p:sldId id="344" r:id="rId6"/>
    <p:sldId id="347" r:id="rId7"/>
    <p:sldId id="377" r:id="rId8"/>
    <p:sldId id="353" r:id="rId9"/>
    <p:sldId id="362" r:id="rId10"/>
    <p:sldId id="259" r:id="rId11"/>
    <p:sldId id="260" r:id="rId12"/>
    <p:sldId id="262"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61"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6E4F3-E6BD-4231-8B07-8A27752A98C6}"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E1B1F-401D-4D46-B143-DA6C51A96AC5}" type="slidenum">
              <a:rPr lang="en-US" smtClean="0"/>
              <a:t>‹#›</a:t>
            </a:fld>
            <a:endParaRPr lang="en-US"/>
          </a:p>
        </p:txBody>
      </p:sp>
    </p:spTree>
    <p:extLst>
      <p:ext uri="{BB962C8B-B14F-4D97-AF65-F5344CB8AC3E}">
        <p14:creationId xmlns:p14="http://schemas.microsoft.com/office/powerpoint/2010/main" val="375788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4770C2B5-BA0F-4E45-87FC-6E03862F7A31}"/>
              </a:ext>
            </a:extLst>
          </p:cNvPr>
          <p:cNvSpPr>
            <a:spLocks noGrp="1" noChangeArrowheads="1"/>
          </p:cNvSpPr>
          <p:nvPr>
            <p:ph type="sldNum"/>
          </p:nvPr>
        </p:nvSpPr>
        <p:spPr>
          <a:ln/>
        </p:spPr>
        <p:txBody>
          <a:bodyPr/>
          <a:lstStyle/>
          <a:p>
            <a:fld id="{C39F1221-C953-4000-9507-9D60ACCB6CF2}" type="slidenum">
              <a:rPr lang="en-US" altLang="en-US"/>
              <a:pPr/>
              <a:t>2</a:t>
            </a:fld>
            <a:endParaRPr lang="en-US" altLang="en-US"/>
          </a:p>
        </p:txBody>
      </p:sp>
      <p:sp>
        <p:nvSpPr>
          <p:cNvPr id="52225" name="Rectangle 1">
            <a:extLst>
              <a:ext uri="{FF2B5EF4-FFF2-40B4-BE49-F238E27FC236}">
                <a16:creationId xmlns:a16="http://schemas.microsoft.com/office/drawing/2014/main" id="{D5370027-DBA8-4053-A6E5-0AEA94585836}"/>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a:extLst>
              <a:ext uri="{FF2B5EF4-FFF2-40B4-BE49-F238E27FC236}">
                <a16:creationId xmlns:a16="http://schemas.microsoft.com/office/drawing/2014/main" id="{B6E29064-10CB-4A70-BA50-710967A45C9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
        <p:nvSpPr>
          <p:cNvPr id="52227" name="Text Box 3">
            <a:extLst>
              <a:ext uri="{FF2B5EF4-FFF2-40B4-BE49-F238E27FC236}">
                <a16:creationId xmlns:a16="http://schemas.microsoft.com/office/drawing/2014/main" id="{0FD9FB90-B368-4C70-82A3-298A931BFD9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BB596CA9-A985-444A-9DA6-AC40F8FA207C}" type="slidenum">
              <a:rPr lang="en-US" altLang="en-US" sz="1200"/>
              <a:pPr algn="r">
                <a:buClrTx/>
                <a:buFontTx/>
                <a:buNone/>
              </a:pPr>
              <a:t>2</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6617DB88-C4D5-4EED-A880-E19FDF7680FB}"/>
              </a:ext>
            </a:extLst>
          </p:cNvPr>
          <p:cNvSpPr>
            <a:spLocks noGrp="1" noChangeArrowheads="1"/>
          </p:cNvSpPr>
          <p:nvPr>
            <p:ph type="sldNum"/>
          </p:nvPr>
        </p:nvSpPr>
        <p:spPr>
          <a:ln/>
        </p:spPr>
        <p:txBody>
          <a:bodyPr/>
          <a:lstStyle/>
          <a:p>
            <a:fld id="{CB04ED3D-0796-434C-A50D-0F9B75E83A93}" type="slidenum">
              <a:rPr lang="en-US" altLang="en-US"/>
              <a:pPr/>
              <a:t>17</a:t>
            </a:fld>
            <a:endParaRPr lang="en-US" altLang="en-US"/>
          </a:p>
        </p:txBody>
      </p:sp>
      <p:sp>
        <p:nvSpPr>
          <p:cNvPr id="58369" name="Text Box 1">
            <a:extLst>
              <a:ext uri="{FF2B5EF4-FFF2-40B4-BE49-F238E27FC236}">
                <a16:creationId xmlns:a16="http://schemas.microsoft.com/office/drawing/2014/main" id="{200630C4-91E1-41C2-BC1D-9B1F655EEB9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DD43B3D5-749D-47A9-A1FE-D2D58486DB12}" type="slidenum">
              <a:rPr lang="en-US" altLang="en-US" sz="1200"/>
              <a:pPr algn="r">
                <a:buClrTx/>
                <a:buFontTx/>
                <a:buNone/>
              </a:pPr>
              <a:t>17</a:t>
            </a:fld>
            <a:endParaRPr lang="en-US" altLang="en-US" sz="1200"/>
          </a:p>
        </p:txBody>
      </p:sp>
      <p:sp>
        <p:nvSpPr>
          <p:cNvPr id="58370" name="Rectangle 2">
            <a:extLst>
              <a:ext uri="{FF2B5EF4-FFF2-40B4-BE49-F238E27FC236}">
                <a16:creationId xmlns:a16="http://schemas.microsoft.com/office/drawing/2014/main" id="{B4748497-8139-41B7-B565-4058635FB9D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1" name="Rectangle 3">
            <a:extLst>
              <a:ext uri="{FF2B5EF4-FFF2-40B4-BE49-F238E27FC236}">
                <a16:creationId xmlns:a16="http://schemas.microsoft.com/office/drawing/2014/main" id="{4F36F449-C025-4013-8BCF-D885030D652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7264AC50-A0CC-422C-AB3F-DEC3400ED10B}"/>
              </a:ext>
            </a:extLst>
          </p:cNvPr>
          <p:cNvSpPr>
            <a:spLocks noGrp="1" noChangeArrowheads="1"/>
          </p:cNvSpPr>
          <p:nvPr>
            <p:ph type="sldNum"/>
          </p:nvPr>
        </p:nvSpPr>
        <p:spPr>
          <a:ln/>
        </p:spPr>
        <p:txBody>
          <a:bodyPr/>
          <a:lstStyle/>
          <a:p>
            <a:fld id="{B6124F40-4748-4967-ACFA-B5219A81353F}" type="slidenum">
              <a:rPr lang="en-US" altLang="en-US"/>
              <a:pPr/>
              <a:t>18</a:t>
            </a:fld>
            <a:endParaRPr lang="en-US" altLang="en-US"/>
          </a:p>
        </p:txBody>
      </p:sp>
      <p:sp>
        <p:nvSpPr>
          <p:cNvPr id="59393" name="Text Box 1">
            <a:extLst>
              <a:ext uri="{FF2B5EF4-FFF2-40B4-BE49-F238E27FC236}">
                <a16:creationId xmlns:a16="http://schemas.microsoft.com/office/drawing/2014/main" id="{A8CCBC07-7CE7-46FE-8FA3-11CA08F83E8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3F1A6C9A-DA46-4952-9D3E-915C6CAD47F3}" type="slidenum">
              <a:rPr lang="en-US" altLang="en-US" sz="1200"/>
              <a:pPr algn="r">
                <a:buClrTx/>
                <a:buFontTx/>
                <a:buNone/>
              </a:pPr>
              <a:t>18</a:t>
            </a:fld>
            <a:endParaRPr lang="en-US" altLang="en-US" sz="1200"/>
          </a:p>
        </p:txBody>
      </p:sp>
      <p:sp>
        <p:nvSpPr>
          <p:cNvPr id="59394" name="Rectangle 2">
            <a:extLst>
              <a:ext uri="{FF2B5EF4-FFF2-40B4-BE49-F238E27FC236}">
                <a16:creationId xmlns:a16="http://schemas.microsoft.com/office/drawing/2014/main" id="{326C4885-A910-4624-9698-2DE83E1C4E7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5" name="Text Box 3">
            <a:extLst>
              <a:ext uri="{FF2B5EF4-FFF2-40B4-BE49-F238E27FC236}">
                <a16:creationId xmlns:a16="http://schemas.microsoft.com/office/drawing/2014/main" id="{8FEE1597-6906-44DD-977D-850DEF5706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latin typeface="Calibri" panose="020F0502020204030204" pitchFamily="34" charset="0"/>
                <a:cs typeface="DejaVu Sans" charset="0"/>
              </a:rPr>
              <a:t>Age 12, Age 30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260F2939-102E-442E-9905-3090BAC60DC7}"/>
              </a:ext>
            </a:extLst>
          </p:cNvPr>
          <p:cNvSpPr>
            <a:spLocks noGrp="1" noChangeArrowheads="1"/>
          </p:cNvSpPr>
          <p:nvPr>
            <p:ph type="sldNum"/>
          </p:nvPr>
        </p:nvSpPr>
        <p:spPr>
          <a:ln/>
        </p:spPr>
        <p:txBody>
          <a:bodyPr/>
          <a:lstStyle/>
          <a:p>
            <a:fld id="{54817D66-2924-486F-BE67-91F679F0EDA7}" type="slidenum">
              <a:rPr lang="en-US" altLang="en-US"/>
              <a:pPr/>
              <a:t>19</a:t>
            </a:fld>
            <a:endParaRPr lang="en-US" altLang="en-US"/>
          </a:p>
        </p:txBody>
      </p:sp>
      <p:sp>
        <p:nvSpPr>
          <p:cNvPr id="60417" name="Text Box 1">
            <a:extLst>
              <a:ext uri="{FF2B5EF4-FFF2-40B4-BE49-F238E27FC236}">
                <a16:creationId xmlns:a16="http://schemas.microsoft.com/office/drawing/2014/main" id="{806A8123-D681-477D-971F-B0D38147CE2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3524FEC9-6D97-42C4-B1C1-B638C5064D25}" type="slidenum">
              <a:rPr lang="en-US" altLang="en-US" sz="1200"/>
              <a:pPr algn="r">
                <a:buClrTx/>
                <a:buFontTx/>
                <a:buNone/>
              </a:pPr>
              <a:t>19</a:t>
            </a:fld>
            <a:endParaRPr lang="en-US" altLang="en-US" sz="1200"/>
          </a:p>
        </p:txBody>
      </p:sp>
      <p:sp>
        <p:nvSpPr>
          <p:cNvPr id="60418" name="Rectangle 2">
            <a:extLst>
              <a:ext uri="{FF2B5EF4-FFF2-40B4-BE49-F238E27FC236}">
                <a16:creationId xmlns:a16="http://schemas.microsoft.com/office/drawing/2014/main" id="{3A60443A-2CB2-472C-8E8C-856C9C8FFF15}"/>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9" name="Rectangle 3">
            <a:extLst>
              <a:ext uri="{FF2B5EF4-FFF2-40B4-BE49-F238E27FC236}">
                <a16:creationId xmlns:a16="http://schemas.microsoft.com/office/drawing/2014/main" id="{D0639C50-96E3-4BF7-8C19-3A3BFE14B07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5A6A6CFD-23BE-430E-9FF6-D94E437D0059}"/>
              </a:ext>
            </a:extLst>
          </p:cNvPr>
          <p:cNvSpPr>
            <a:spLocks noGrp="1" noChangeArrowheads="1"/>
          </p:cNvSpPr>
          <p:nvPr>
            <p:ph type="sldNum"/>
          </p:nvPr>
        </p:nvSpPr>
        <p:spPr>
          <a:ln/>
        </p:spPr>
        <p:txBody>
          <a:bodyPr/>
          <a:lstStyle/>
          <a:p>
            <a:fld id="{600A95C0-1849-40D2-817C-44D2AE787676}" type="slidenum">
              <a:rPr lang="en-US" altLang="en-US"/>
              <a:pPr/>
              <a:t>20</a:t>
            </a:fld>
            <a:endParaRPr lang="en-US" altLang="en-US"/>
          </a:p>
        </p:txBody>
      </p:sp>
      <p:sp>
        <p:nvSpPr>
          <p:cNvPr id="61441" name="Text Box 1">
            <a:extLst>
              <a:ext uri="{FF2B5EF4-FFF2-40B4-BE49-F238E27FC236}">
                <a16:creationId xmlns:a16="http://schemas.microsoft.com/office/drawing/2014/main" id="{60DCD966-2BF8-4F6A-87F3-D63A4988D76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0D4D7961-66BD-436F-8987-535F8A78ADDC}" type="slidenum">
              <a:rPr lang="en-US" altLang="en-US" sz="1200"/>
              <a:pPr algn="r">
                <a:buClrTx/>
                <a:buFontTx/>
                <a:buNone/>
              </a:pPr>
              <a:t>20</a:t>
            </a:fld>
            <a:endParaRPr lang="en-US" altLang="en-US" sz="1200"/>
          </a:p>
        </p:txBody>
      </p:sp>
      <p:sp>
        <p:nvSpPr>
          <p:cNvPr id="61442" name="Rectangle 2">
            <a:extLst>
              <a:ext uri="{FF2B5EF4-FFF2-40B4-BE49-F238E27FC236}">
                <a16:creationId xmlns:a16="http://schemas.microsoft.com/office/drawing/2014/main" id="{96A2E77B-EEA0-4690-824B-6EEC20443D1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3" name="Rectangle 3">
            <a:extLst>
              <a:ext uri="{FF2B5EF4-FFF2-40B4-BE49-F238E27FC236}">
                <a16:creationId xmlns:a16="http://schemas.microsoft.com/office/drawing/2014/main" id="{76C9F894-6BEE-43FD-8C76-B4125EA0CE9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2992BA41-0C0F-4039-A051-4D84DE0FCA06}"/>
              </a:ext>
            </a:extLst>
          </p:cNvPr>
          <p:cNvSpPr>
            <a:spLocks noGrp="1" noChangeArrowheads="1"/>
          </p:cNvSpPr>
          <p:nvPr>
            <p:ph type="sldNum"/>
          </p:nvPr>
        </p:nvSpPr>
        <p:spPr>
          <a:ln/>
        </p:spPr>
        <p:txBody>
          <a:bodyPr/>
          <a:lstStyle/>
          <a:p>
            <a:fld id="{F1BC23A8-FD5C-4C3C-BB4C-B5CE69C23197}" type="slidenum">
              <a:rPr lang="en-US" altLang="en-US"/>
              <a:pPr/>
              <a:t>21</a:t>
            </a:fld>
            <a:endParaRPr lang="en-US" altLang="en-US"/>
          </a:p>
        </p:txBody>
      </p:sp>
      <p:sp>
        <p:nvSpPr>
          <p:cNvPr id="62465" name="Text Box 1">
            <a:extLst>
              <a:ext uri="{FF2B5EF4-FFF2-40B4-BE49-F238E27FC236}">
                <a16:creationId xmlns:a16="http://schemas.microsoft.com/office/drawing/2014/main" id="{4E9CE7D6-5B6F-411F-8DB1-129A035D128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C335AF98-DDC2-4A73-BC68-B9A22B3CB38C}" type="slidenum">
              <a:rPr lang="en-US" altLang="en-US" sz="1200"/>
              <a:pPr algn="r">
                <a:buClrTx/>
                <a:buFontTx/>
                <a:buNone/>
              </a:pPr>
              <a:t>21</a:t>
            </a:fld>
            <a:endParaRPr lang="en-US" altLang="en-US" sz="1200"/>
          </a:p>
        </p:txBody>
      </p:sp>
      <p:sp>
        <p:nvSpPr>
          <p:cNvPr id="62466" name="Rectangle 2">
            <a:extLst>
              <a:ext uri="{FF2B5EF4-FFF2-40B4-BE49-F238E27FC236}">
                <a16:creationId xmlns:a16="http://schemas.microsoft.com/office/drawing/2014/main" id="{711AA442-2924-4031-BFC6-CACD5F7E8D9B}"/>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7" name="Rectangle 3">
            <a:extLst>
              <a:ext uri="{FF2B5EF4-FFF2-40B4-BE49-F238E27FC236}">
                <a16:creationId xmlns:a16="http://schemas.microsoft.com/office/drawing/2014/main" id="{23D203C0-10A9-49AB-B382-49F2B290FC8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1CA70207-4BE5-4CCA-BBB4-2C6E9931011F}"/>
              </a:ext>
            </a:extLst>
          </p:cNvPr>
          <p:cNvSpPr>
            <a:spLocks noGrp="1" noChangeArrowheads="1"/>
          </p:cNvSpPr>
          <p:nvPr>
            <p:ph type="sldNum"/>
          </p:nvPr>
        </p:nvSpPr>
        <p:spPr>
          <a:ln/>
        </p:spPr>
        <p:txBody>
          <a:bodyPr/>
          <a:lstStyle/>
          <a:p>
            <a:fld id="{1EBE3C8E-00F3-428F-BEB3-EB3FF1F0D358}" type="slidenum">
              <a:rPr lang="en-US" altLang="en-US"/>
              <a:pPr/>
              <a:t>22</a:t>
            </a:fld>
            <a:endParaRPr lang="en-US" altLang="en-US"/>
          </a:p>
        </p:txBody>
      </p:sp>
      <p:sp>
        <p:nvSpPr>
          <p:cNvPr id="63489" name="Text Box 1">
            <a:extLst>
              <a:ext uri="{FF2B5EF4-FFF2-40B4-BE49-F238E27FC236}">
                <a16:creationId xmlns:a16="http://schemas.microsoft.com/office/drawing/2014/main" id="{0D49B6BE-8438-472C-B7C3-C36226FAF41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1AA139A3-85BD-4836-B9BB-2E793B378BBA}" type="slidenum">
              <a:rPr lang="en-US" altLang="en-US" sz="1200"/>
              <a:pPr algn="r">
                <a:buClrTx/>
                <a:buFontTx/>
                <a:buNone/>
              </a:pPr>
              <a:t>22</a:t>
            </a:fld>
            <a:endParaRPr lang="en-US" altLang="en-US" sz="1200"/>
          </a:p>
        </p:txBody>
      </p:sp>
      <p:sp>
        <p:nvSpPr>
          <p:cNvPr id="63490" name="Rectangle 2">
            <a:extLst>
              <a:ext uri="{FF2B5EF4-FFF2-40B4-BE49-F238E27FC236}">
                <a16:creationId xmlns:a16="http://schemas.microsoft.com/office/drawing/2014/main" id="{BA060610-20D5-4A9D-83BF-1C7F4FE2902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1" name="Rectangle 3">
            <a:extLst>
              <a:ext uri="{FF2B5EF4-FFF2-40B4-BE49-F238E27FC236}">
                <a16:creationId xmlns:a16="http://schemas.microsoft.com/office/drawing/2014/main" id="{99F894C5-57CA-4FCF-A54B-8E1D453C0F1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03C731D6-8BCD-4456-8E9D-A5542343922D}"/>
              </a:ext>
            </a:extLst>
          </p:cNvPr>
          <p:cNvSpPr>
            <a:spLocks noGrp="1" noChangeArrowheads="1"/>
          </p:cNvSpPr>
          <p:nvPr>
            <p:ph type="sldNum"/>
          </p:nvPr>
        </p:nvSpPr>
        <p:spPr>
          <a:ln/>
        </p:spPr>
        <p:txBody>
          <a:bodyPr/>
          <a:lstStyle/>
          <a:p>
            <a:fld id="{10113249-B7AE-4D6B-8DE5-F0D94593A42F}" type="slidenum">
              <a:rPr lang="en-US" altLang="en-US"/>
              <a:pPr/>
              <a:t>23</a:t>
            </a:fld>
            <a:endParaRPr lang="en-US" altLang="en-US"/>
          </a:p>
        </p:txBody>
      </p:sp>
      <p:sp>
        <p:nvSpPr>
          <p:cNvPr id="64513" name="Text Box 1">
            <a:extLst>
              <a:ext uri="{FF2B5EF4-FFF2-40B4-BE49-F238E27FC236}">
                <a16:creationId xmlns:a16="http://schemas.microsoft.com/office/drawing/2014/main" id="{7C68E081-B71C-4DF9-A050-30DE42A83FA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1C3A37C6-2C41-4E9B-9E1E-5B917AA3652F}" type="slidenum">
              <a:rPr lang="en-US" altLang="en-US" sz="1200"/>
              <a:pPr algn="r">
                <a:buClrTx/>
                <a:buFontTx/>
                <a:buNone/>
              </a:pPr>
              <a:t>23</a:t>
            </a:fld>
            <a:endParaRPr lang="en-US" altLang="en-US" sz="1200"/>
          </a:p>
        </p:txBody>
      </p:sp>
      <p:sp>
        <p:nvSpPr>
          <p:cNvPr id="64514" name="Rectangle 2">
            <a:extLst>
              <a:ext uri="{FF2B5EF4-FFF2-40B4-BE49-F238E27FC236}">
                <a16:creationId xmlns:a16="http://schemas.microsoft.com/office/drawing/2014/main" id="{FE6B06E0-213F-4C0E-8DA5-F4DD074616D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5" name="Rectangle 3">
            <a:extLst>
              <a:ext uri="{FF2B5EF4-FFF2-40B4-BE49-F238E27FC236}">
                <a16:creationId xmlns:a16="http://schemas.microsoft.com/office/drawing/2014/main" id="{50D02187-288A-49FE-AC59-CF578860C1B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09F5439B-2031-4C55-8C27-EC0645CE15AC}"/>
              </a:ext>
            </a:extLst>
          </p:cNvPr>
          <p:cNvSpPr>
            <a:spLocks noGrp="1" noChangeArrowheads="1"/>
          </p:cNvSpPr>
          <p:nvPr>
            <p:ph type="sldNum"/>
          </p:nvPr>
        </p:nvSpPr>
        <p:spPr>
          <a:ln/>
        </p:spPr>
        <p:txBody>
          <a:bodyPr/>
          <a:lstStyle/>
          <a:p>
            <a:fld id="{878A9A78-9E84-4139-AAFF-B6EC222B421E}" type="slidenum">
              <a:rPr lang="en-US" altLang="en-US"/>
              <a:pPr/>
              <a:t>24</a:t>
            </a:fld>
            <a:endParaRPr lang="en-US" altLang="en-US"/>
          </a:p>
        </p:txBody>
      </p:sp>
      <p:sp>
        <p:nvSpPr>
          <p:cNvPr id="65537" name="Text Box 1">
            <a:extLst>
              <a:ext uri="{FF2B5EF4-FFF2-40B4-BE49-F238E27FC236}">
                <a16:creationId xmlns:a16="http://schemas.microsoft.com/office/drawing/2014/main" id="{EA7FBE69-246D-4B48-BE9C-4B52371D89C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027B0357-E161-4D71-A6F1-30F19E0D3230}" type="slidenum">
              <a:rPr lang="en-US" altLang="en-US" sz="1200"/>
              <a:pPr algn="r">
                <a:buClrTx/>
                <a:buFontTx/>
                <a:buNone/>
              </a:pPr>
              <a:t>24</a:t>
            </a:fld>
            <a:endParaRPr lang="en-US" altLang="en-US" sz="1200"/>
          </a:p>
        </p:txBody>
      </p:sp>
      <p:sp>
        <p:nvSpPr>
          <p:cNvPr id="65538" name="Rectangle 2">
            <a:extLst>
              <a:ext uri="{FF2B5EF4-FFF2-40B4-BE49-F238E27FC236}">
                <a16:creationId xmlns:a16="http://schemas.microsoft.com/office/drawing/2014/main" id="{2430BA50-7B60-41C8-B291-623FF9F7FA0D}"/>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9" name="Rectangle 3">
            <a:extLst>
              <a:ext uri="{FF2B5EF4-FFF2-40B4-BE49-F238E27FC236}">
                <a16:creationId xmlns:a16="http://schemas.microsoft.com/office/drawing/2014/main" id="{00162409-C738-4E73-9D1C-58E49719529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AC595B-85C8-42A5-8FF9-E3EC2499E123}"/>
              </a:ext>
            </a:extLst>
          </p:cNvPr>
          <p:cNvSpPr>
            <a:spLocks noGrp="1" noChangeArrowheads="1"/>
          </p:cNvSpPr>
          <p:nvPr>
            <p:ph type="sldNum"/>
          </p:nvPr>
        </p:nvSpPr>
        <p:spPr>
          <a:ln/>
        </p:spPr>
        <p:txBody>
          <a:bodyPr/>
          <a:lstStyle/>
          <a:p>
            <a:fld id="{1A91BEF3-FBCD-4008-A79D-A5D113F2C111}" type="slidenum">
              <a:rPr lang="en-US" altLang="en-US"/>
              <a:pPr/>
              <a:t>25</a:t>
            </a:fld>
            <a:endParaRPr lang="en-US" altLang="en-US"/>
          </a:p>
        </p:txBody>
      </p:sp>
      <p:sp>
        <p:nvSpPr>
          <p:cNvPr id="66561" name="Rectangle 1">
            <a:extLst>
              <a:ext uri="{FF2B5EF4-FFF2-40B4-BE49-F238E27FC236}">
                <a16:creationId xmlns:a16="http://schemas.microsoft.com/office/drawing/2014/main" id="{23E50375-C9FC-45C0-AEC0-CB3DB224658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a:extLst>
              <a:ext uri="{FF2B5EF4-FFF2-40B4-BE49-F238E27FC236}">
                <a16:creationId xmlns:a16="http://schemas.microsoft.com/office/drawing/2014/main" id="{10FBC7F5-224A-4CE0-92AD-75129F3F59E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3505DE7B-C1EC-4B8F-A0D9-C54A210CAF35}"/>
              </a:ext>
            </a:extLst>
          </p:cNvPr>
          <p:cNvSpPr>
            <a:spLocks noGrp="1" noChangeArrowheads="1"/>
          </p:cNvSpPr>
          <p:nvPr>
            <p:ph type="sldNum"/>
          </p:nvPr>
        </p:nvSpPr>
        <p:spPr>
          <a:ln/>
        </p:spPr>
        <p:txBody>
          <a:bodyPr/>
          <a:lstStyle/>
          <a:p>
            <a:fld id="{B85340B8-24A6-49FC-A9CD-FD8A9C25908C}" type="slidenum">
              <a:rPr lang="en-US" altLang="en-US"/>
              <a:pPr/>
              <a:t>26</a:t>
            </a:fld>
            <a:endParaRPr lang="en-US" altLang="en-US"/>
          </a:p>
        </p:txBody>
      </p:sp>
      <p:sp>
        <p:nvSpPr>
          <p:cNvPr id="67585" name="Text Box 1">
            <a:extLst>
              <a:ext uri="{FF2B5EF4-FFF2-40B4-BE49-F238E27FC236}">
                <a16:creationId xmlns:a16="http://schemas.microsoft.com/office/drawing/2014/main" id="{6045B183-E108-4028-8E2A-38B882023DF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865E6061-1FFB-4D53-B50C-0BB277C2E9A1}" type="slidenum">
              <a:rPr lang="en-US" altLang="en-US" sz="1200"/>
              <a:pPr algn="r">
                <a:buClrTx/>
                <a:buFontTx/>
                <a:buNone/>
              </a:pPr>
              <a:t>26</a:t>
            </a:fld>
            <a:endParaRPr lang="en-US" altLang="en-US" sz="1200"/>
          </a:p>
        </p:txBody>
      </p:sp>
      <p:sp>
        <p:nvSpPr>
          <p:cNvPr id="67586" name="Rectangle 2">
            <a:extLst>
              <a:ext uri="{FF2B5EF4-FFF2-40B4-BE49-F238E27FC236}">
                <a16:creationId xmlns:a16="http://schemas.microsoft.com/office/drawing/2014/main" id="{0F161DDB-342F-401A-8AD0-247F0077CC4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7" name="Rectangle 3">
            <a:extLst>
              <a:ext uri="{FF2B5EF4-FFF2-40B4-BE49-F238E27FC236}">
                <a16:creationId xmlns:a16="http://schemas.microsoft.com/office/drawing/2014/main" id="{883A5071-17D7-4278-B75C-2F221539BA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F93636A-9DB8-4F02-8DEC-0C6E9D908619}"/>
              </a:ext>
            </a:extLst>
          </p:cNvPr>
          <p:cNvSpPr>
            <a:spLocks noGrp="1" noChangeArrowheads="1"/>
          </p:cNvSpPr>
          <p:nvPr>
            <p:ph type="sldNum"/>
          </p:nvPr>
        </p:nvSpPr>
        <p:spPr>
          <a:ln/>
        </p:spPr>
        <p:txBody>
          <a:bodyPr/>
          <a:lstStyle/>
          <a:p>
            <a:fld id="{3AE7BF5D-C22B-439A-A32B-AC52A339D799}" type="slidenum">
              <a:rPr lang="en-US" altLang="en-US"/>
              <a:pPr/>
              <a:t>3</a:t>
            </a:fld>
            <a:endParaRPr lang="en-US" altLang="en-US"/>
          </a:p>
        </p:txBody>
      </p:sp>
      <p:sp>
        <p:nvSpPr>
          <p:cNvPr id="48129" name="Rectangle 1">
            <a:extLst>
              <a:ext uri="{FF2B5EF4-FFF2-40B4-BE49-F238E27FC236}">
                <a16:creationId xmlns:a16="http://schemas.microsoft.com/office/drawing/2014/main" id="{9367734C-8A16-4B8A-9073-3AB184BC763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a:extLst>
              <a:ext uri="{FF2B5EF4-FFF2-40B4-BE49-F238E27FC236}">
                <a16:creationId xmlns:a16="http://schemas.microsoft.com/office/drawing/2014/main" id="{9920E6B0-84E2-4A85-9E8A-33F2E0A3378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D128E95-C40C-45A1-A8E0-3742E467E0C1}"/>
              </a:ext>
            </a:extLst>
          </p:cNvPr>
          <p:cNvSpPr>
            <a:spLocks noGrp="1" noChangeArrowheads="1"/>
          </p:cNvSpPr>
          <p:nvPr>
            <p:ph type="sldNum"/>
          </p:nvPr>
        </p:nvSpPr>
        <p:spPr>
          <a:ln/>
        </p:spPr>
        <p:txBody>
          <a:bodyPr/>
          <a:lstStyle/>
          <a:p>
            <a:fld id="{313445CC-93C6-4A99-B96E-6D2A559422A8}" type="slidenum">
              <a:rPr lang="en-US" altLang="en-US"/>
              <a:pPr/>
              <a:t>27</a:t>
            </a:fld>
            <a:endParaRPr lang="en-US" altLang="en-US"/>
          </a:p>
        </p:txBody>
      </p:sp>
      <p:sp>
        <p:nvSpPr>
          <p:cNvPr id="68609" name="Rectangle 1">
            <a:extLst>
              <a:ext uri="{FF2B5EF4-FFF2-40B4-BE49-F238E27FC236}">
                <a16:creationId xmlns:a16="http://schemas.microsoft.com/office/drawing/2014/main" id="{0E7F790F-7218-4271-9EA1-1595AE8E9ADB}"/>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a:extLst>
              <a:ext uri="{FF2B5EF4-FFF2-40B4-BE49-F238E27FC236}">
                <a16:creationId xmlns:a16="http://schemas.microsoft.com/office/drawing/2014/main" id="{74DC8500-6461-4753-B11E-33E0B9E54B4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863D52E5-785F-43AE-A351-E830B729C0AE}"/>
              </a:ext>
            </a:extLst>
          </p:cNvPr>
          <p:cNvSpPr>
            <a:spLocks noGrp="1" noChangeArrowheads="1"/>
          </p:cNvSpPr>
          <p:nvPr>
            <p:ph type="sldNum"/>
          </p:nvPr>
        </p:nvSpPr>
        <p:spPr>
          <a:ln/>
        </p:spPr>
        <p:txBody>
          <a:bodyPr/>
          <a:lstStyle/>
          <a:p>
            <a:fld id="{5D59FF25-64E0-4049-A63C-812F5CE73ADD}" type="slidenum">
              <a:rPr lang="en-US" altLang="en-US"/>
              <a:pPr/>
              <a:t>28</a:t>
            </a:fld>
            <a:endParaRPr lang="en-US" altLang="en-US"/>
          </a:p>
        </p:txBody>
      </p:sp>
      <p:sp>
        <p:nvSpPr>
          <p:cNvPr id="69633" name="Text Box 1">
            <a:extLst>
              <a:ext uri="{FF2B5EF4-FFF2-40B4-BE49-F238E27FC236}">
                <a16:creationId xmlns:a16="http://schemas.microsoft.com/office/drawing/2014/main" id="{27B282E0-DEAE-4631-A41D-E20B5EAD20E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87F544FB-98D9-4A1F-B16D-6707079A59E3}" type="slidenum">
              <a:rPr lang="en-US" altLang="en-US" sz="1200"/>
              <a:pPr algn="r">
                <a:buClrTx/>
                <a:buFontTx/>
                <a:buNone/>
              </a:pPr>
              <a:t>28</a:t>
            </a:fld>
            <a:endParaRPr lang="en-US" altLang="en-US" sz="1200"/>
          </a:p>
        </p:txBody>
      </p:sp>
      <p:sp>
        <p:nvSpPr>
          <p:cNvPr id="69634" name="Rectangle 2">
            <a:extLst>
              <a:ext uri="{FF2B5EF4-FFF2-40B4-BE49-F238E27FC236}">
                <a16:creationId xmlns:a16="http://schemas.microsoft.com/office/drawing/2014/main" id="{238E0125-180B-4523-BECB-127F9128883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5" name="Rectangle 3">
            <a:extLst>
              <a:ext uri="{FF2B5EF4-FFF2-40B4-BE49-F238E27FC236}">
                <a16:creationId xmlns:a16="http://schemas.microsoft.com/office/drawing/2014/main" id="{A03C7F14-7BB4-41B7-BE9F-A1FDC3C0D67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D64B19AB-43A4-4384-A2AD-2EF5762C5A49}"/>
              </a:ext>
            </a:extLst>
          </p:cNvPr>
          <p:cNvSpPr>
            <a:spLocks noGrp="1" noChangeArrowheads="1"/>
          </p:cNvSpPr>
          <p:nvPr>
            <p:ph type="sldNum"/>
          </p:nvPr>
        </p:nvSpPr>
        <p:spPr>
          <a:ln/>
        </p:spPr>
        <p:txBody>
          <a:bodyPr/>
          <a:lstStyle/>
          <a:p>
            <a:fld id="{C566C0F5-145A-45DA-A5E7-85AF8BA3F379}" type="slidenum">
              <a:rPr lang="en-US" altLang="en-US"/>
              <a:pPr/>
              <a:t>29</a:t>
            </a:fld>
            <a:endParaRPr lang="en-US" altLang="en-US"/>
          </a:p>
        </p:txBody>
      </p:sp>
      <p:sp>
        <p:nvSpPr>
          <p:cNvPr id="70657" name="Rectangle 1">
            <a:extLst>
              <a:ext uri="{FF2B5EF4-FFF2-40B4-BE49-F238E27FC236}">
                <a16:creationId xmlns:a16="http://schemas.microsoft.com/office/drawing/2014/main" id="{C38611E6-69D7-4775-8892-283E69C6487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Rectangle 2">
            <a:extLst>
              <a:ext uri="{FF2B5EF4-FFF2-40B4-BE49-F238E27FC236}">
                <a16:creationId xmlns:a16="http://schemas.microsoft.com/office/drawing/2014/main" id="{7E5A6B74-4DAB-4337-9299-A3D30EBBADB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
        <p:nvSpPr>
          <p:cNvPr id="70659" name="Text Box 3">
            <a:extLst>
              <a:ext uri="{FF2B5EF4-FFF2-40B4-BE49-F238E27FC236}">
                <a16:creationId xmlns:a16="http://schemas.microsoft.com/office/drawing/2014/main" id="{7B62BDCB-0FB9-4D4D-B6BA-9F1AC96A012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E852CAB2-B2BF-4FBD-B20C-6D72D4B49EED}" type="slidenum">
              <a:rPr lang="en-US" altLang="en-US" sz="1200"/>
              <a:pPr algn="r">
                <a:buClrTx/>
                <a:buFontTx/>
                <a:buNone/>
              </a:pPr>
              <a:t>29</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C177FA1-E43C-4B77-B263-53A73B2DFAD3}"/>
              </a:ext>
            </a:extLst>
          </p:cNvPr>
          <p:cNvSpPr>
            <a:spLocks noGrp="1" noChangeArrowheads="1"/>
          </p:cNvSpPr>
          <p:nvPr>
            <p:ph type="sldNum"/>
          </p:nvPr>
        </p:nvSpPr>
        <p:spPr>
          <a:ln/>
        </p:spPr>
        <p:txBody>
          <a:bodyPr/>
          <a:lstStyle/>
          <a:p>
            <a:fld id="{7C203A77-862B-494A-9497-71881C6759A6}" type="slidenum">
              <a:rPr lang="en-US" altLang="en-US"/>
              <a:pPr/>
              <a:t>30</a:t>
            </a:fld>
            <a:endParaRPr lang="en-US" altLang="en-US"/>
          </a:p>
        </p:txBody>
      </p:sp>
      <p:sp>
        <p:nvSpPr>
          <p:cNvPr id="71681" name="Text Box 1">
            <a:extLst>
              <a:ext uri="{FF2B5EF4-FFF2-40B4-BE49-F238E27FC236}">
                <a16:creationId xmlns:a16="http://schemas.microsoft.com/office/drawing/2014/main" id="{9FE6CF9C-2FFC-4AE9-89FE-AB27FF86F6C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EE3EF2DD-B462-4281-8EA3-F7BDC9AAEB7D}" type="slidenum">
              <a:rPr lang="en-US" altLang="en-US" sz="1200"/>
              <a:pPr algn="r">
                <a:buClrTx/>
                <a:buFontTx/>
                <a:buNone/>
              </a:pPr>
              <a:t>30</a:t>
            </a:fld>
            <a:endParaRPr lang="en-US" altLang="en-US" sz="1200"/>
          </a:p>
        </p:txBody>
      </p:sp>
      <p:sp>
        <p:nvSpPr>
          <p:cNvPr id="71682" name="Rectangle 2">
            <a:extLst>
              <a:ext uri="{FF2B5EF4-FFF2-40B4-BE49-F238E27FC236}">
                <a16:creationId xmlns:a16="http://schemas.microsoft.com/office/drawing/2014/main" id="{F60FF026-642F-4A85-8509-93B8611D538D}"/>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3" name="Rectangle 3">
            <a:extLst>
              <a:ext uri="{FF2B5EF4-FFF2-40B4-BE49-F238E27FC236}">
                <a16:creationId xmlns:a16="http://schemas.microsoft.com/office/drawing/2014/main" id="{BB3F55BE-7886-4F17-BFCC-952EE00B0A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4B099477-7B0D-4751-B19C-72A194957CC4}"/>
              </a:ext>
            </a:extLst>
          </p:cNvPr>
          <p:cNvSpPr>
            <a:spLocks noGrp="1" noChangeArrowheads="1"/>
          </p:cNvSpPr>
          <p:nvPr>
            <p:ph type="sldNum"/>
          </p:nvPr>
        </p:nvSpPr>
        <p:spPr>
          <a:ln/>
        </p:spPr>
        <p:txBody>
          <a:bodyPr/>
          <a:lstStyle/>
          <a:p>
            <a:fld id="{229D01FA-B2D0-4D6F-A188-979C6607A742}" type="slidenum">
              <a:rPr lang="en-US" altLang="en-US"/>
              <a:pPr/>
              <a:t>31</a:t>
            </a:fld>
            <a:endParaRPr lang="en-US" altLang="en-US"/>
          </a:p>
        </p:txBody>
      </p:sp>
      <p:sp>
        <p:nvSpPr>
          <p:cNvPr id="72705" name="Text Box 1">
            <a:extLst>
              <a:ext uri="{FF2B5EF4-FFF2-40B4-BE49-F238E27FC236}">
                <a16:creationId xmlns:a16="http://schemas.microsoft.com/office/drawing/2014/main" id="{3518B0BD-FAC8-4899-8445-7D7F9FCC1F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1F2F8F32-6C96-40AB-917C-9619CCC0216D}" type="slidenum">
              <a:rPr lang="en-US" altLang="en-US" sz="1200"/>
              <a:pPr algn="r">
                <a:buClrTx/>
                <a:buFontTx/>
                <a:buNone/>
              </a:pPr>
              <a:t>31</a:t>
            </a:fld>
            <a:endParaRPr lang="en-US" altLang="en-US" sz="1200"/>
          </a:p>
        </p:txBody>
      </p:sp>
      <p:sp>
        <p:nvSpPr>
          <p:cNvPr id="72706" name="Rectangle 2">
            <a:extLst>
              <a:ext uri="{FF2B5EF4-FFF2-40B4-BE49-F238E27FC236}">
                <a16:creationId xmlns:a16="http://schemas.microsoft.com/office/drawing/2014/main" id="{73DD0BCB-7AE2-4F5D-B79A-539CC2A4F517}"/>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7" name="Rectangle 3">
            <a:extLst>
              <a:ext uri="{FF2B5EF4-FFF2-40B4-BE49-F238E27FC236}">
                <a16:creationId xmlns:a16="http://schemas.microsoft.com/office/drawing/2014/main" id="{3DDDA995-9452-4D69-80F5-116B2A668A1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B91AA2E-9DDA-43CF-9777-0E6F67BA9D77}"/>
              </a:ext>
            </a:extLst>
          </p:cNvPr>
          <p:cNvSpPr>
            <a:spLocks noGrp="1" noChangeArrowheads="1"/>
          </p:cNvSpPr>
          <p:nvPr>
            <p:ph type="sldNum"/>
          </p:nvPr>
        </p:nvSpPr>
        <p:spPr>
          <a:ln/>
        </p:spPr>
        <p:txBody>
          <a:bodyPr/>
          <a:lstStyle/>
          <a:p>
            <a:fld id="{FE6CC8A3-3ACC-478F-B24A-312DA39E7EDE}" type="slidenum">
              <a:rPr lang="en-US" altLang="en-US"/>
              <a:pPr/>
              <a:t>10</a:t>
            </a:fld>
            <a:endParaRPr lang="en-US" altLang="en-US"/>
          </a:p>
        </p:txBody>
      </p:sp>
      <p:sp>
        <p:nvSpPr>
          <p:cNvPr id="49153" name="Rectangle 1">
            <a:extLst>
              <a:ext uri="{FF2B5EF4-FFF2-40B4-BE49-F238E27FC236}">
                <a16:creationId xmlns:a16="http://schemas.microsoft.com/office/drawing/2014/main" id="{94A56E74-7322-4FEA-AE47-228067B75D7C}"/>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a:extLst>
              <a:ext uri="{FF2B5EF4-FFF2-40B4-BE49-F238E27FC236}">
                <a16:creationId xmlns:a16="http://schemas.microsoft.com/office/drawing/2014/main" id="{7248A440-D36D-48DF-BF5F-9F073588D13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797FE11-9070-421C-9CFF-7431C09CF997}"/>
              </a:ext>
            </a:extLst>
          </p:cNvPr>
          <p:cNvSpPr>
            <a:spLocks noGrp="1" noChangeArrowheads="1"/>
          </p:cNvSpPr>
          <p:nvPr>
            <p:ph type="sldNum"/>
          </p:nvPr>
        </p:nvSpPr>
        <p:spPr>
          <a:ln/>
        </p:spPr>
        <p:txBody>
          <a:bodyPr/>
          <a:lstStyle/>
          <a:p>
            <a:fld id="{F0EF8BA6-343D-4DEE-A137-1C4D15995B5A}" type="slidenum">
              <a:rPr lang="en-US" altLang="en-US"/>
              <a:pPr/>
              <a:t>11</a:t>
            </a:fld>
            <a:endParaRPr lang="en-US" altLang="en-US"/>
          </a:p>
        </p:txBody>
      </p:sp>
      <p:sp>
        <p:nvSpPr>
          <p:cNvPr id="50177" name="Rectangle 1">
            <a:extLst>
              <a:ext uri="{FF2B5EF4-FFF2-40B4-BE49-F238E27FC236}">
                <a16:creationId xmlns:a16="http://schemas.microsoft.com/office/drawing/2014/main" id="{85302E55-3FA1-4203-A3A7-BCD604ADB9A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a:extLst>
              <a:ext uri="{FF2B5EF4-FFF2-40B4-BE49-F238E27FC236}">
                <a16:creationId xmlns:a16="http://schemas.microsoft.com/office/drawing/2014/main" id="{C76ACC3E-296F-4197-96DE-BCAE37A234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A4A528E-89FE-4432-945D-B7AFBC2FDF53}"/>
              </a:ext>
            </a:extLst>
          </p:cNvPr>
          <p:cNvSpPr>
            <a:spLocks noGrp="1" noChangeArrowheads="1"/>
          </p:cNvSpPr>
          <p:nvPr>
            <p:ph type="sldNum"/>
          </p:nvPr>
        </p:nvSpPr>
        <p:spPr>
          <a:ln/>
        </p:spPr>
        <p:txBody>
          <a:bodyPr/>
          <a:lstStyle/>
          <a:p>
            <a:fld id="{F90CD855-006D-4AD4-A152-0E5BD327739C}" type="slidenum">
              <a:rPr lang="en-US" altLang="en-US"/>
              <a:pPr/>
              <a:t>12</a:t>
            </a:fld>
            <a:endParaRPr lang="en-US" altLang="en-US"/>
          </a:p>
        </p:txBody>
      </p:sp>
      <p:sp>
        <p:nvSpPr>
          <p:cNvPr id="51201" name="Rectangle 1">
            <a:extLst>
              <a:ext uri="{FF2B5EF4-FFF2-40B4-BE49-F238E27FC236}">
                <a16:creationId xmlns:a16="http://schemas.microsoft.com/office/drawing/2014/main" id="{63D9F628-5EC2-44BB-BCFD-A46FC903A84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a:extLst>
              <a:ext uri="{FF2B5EF4-FFF2-40B4-BE49-F238E27FC236}">
                <a16:creationId xmlns:a16="http://schemas.microsoft.com/office/drawing/2014/main" id="{67EF4264-BD02-4291-A653-1B4E81820B3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90793F9B-421B-44A9-8C83-D92FD1C984E6}"/>
              </a:ext>
            </a:extLst>
          </p:cNvPr>
          <p:cNvSpPr>
            <a:spLocks noGrp="1" noChangeArrowheads="1"/>
          </p:cNvSpPr>
          <p:nvPr>
            <p:ph type="sldNum"/>
          </p:nvPr>
        </p:nvSpPr>
        <p:spPr>
          <a:ln/>
        </p:spPr>
        <p:txBody>
          <a:bodyPr/>
          <a:lstStyle/>
          <a:p>
            <a:fld id="{7F5997E3-47E2-4C51-9BF4-C3FDA2FF20F2}" type="slidenum">
              <a:rPr lang="en-US" altLang="en-US"/>
              <a:pPr/>
              <a:t>13</a:t>
            </a:fld>
            <a:endParaRPr lang="en-US" altLang="en-US"/>
          </a:p>
        </p:txBody>
      </p:sp>
      <p:sp>
        <p:nvSpPr>
          <p:cNvPr id="54273" name="Text Box 1">
            <a:extLst>
              <a:ext uri="{FF2B5EF4-FFF2-40B4-BE49-F238E27FC236}">
                <a16:creationId xmlns:a16="http://schemas.microsoft.com/office/drawing/2014/main" id="{7D8139EC-8F2A-4BC5-96C4-1624EB2586B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AA4AA848-CD43-42DC-8A41-54D936813E31}" type="slidenum">
              <a:rPr lang="en-US" altLang="en-US" sz="1200"/>
              <a:pPr algn="r">
                <a:buClrTx/>
                <a:buFontTx/>
                <a:buNone/>
              </a:pPr>
              <a:t>13</a:t>
            </a:fld>
            <a:endParaRPr lang="en-US" altLang="en-US" sz="1200"/>
          </a:p>
        </p:txBody>
      </p:sp>
      <p:sp>
        <p:nvSpPr>
          <p:cNvPr id="54274" name="Rectangle 2">
            <a:extLst>
              <a:ext uri="{FF2B5EF4-FFF2-40B4-BE49-F238E27FC236}">
                <a16:creationId xmlns:a16="http://schemas.microsoft.com/office/drawing/2014/main" id="{4D0405D2-9795-4B2F-9408-9DB9669458CD}"/>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5" name="Rectangle 3">
            <a:extLst>
              <a:ext uri="{FF2B5EF4-FFF2-40B4-BE49-F238E27FC236}">
                <a16:creationId xmlns:a16="http://schemas.microsoft.com/office/drawing/2014/main" id="{355BCBFB-9C7D-4E40-BEF0-75887F64BA5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F0EAD634-2075-4518-A538-224DEF667CC0}"/>
              </a:ext>
            </a:extLst>
          </p:cNvPr>
          <p:cNvSpPr>
            <a:spLocks noGrp="1" noChangeArrowheads="1"/>
          </p:cNvSpPr>
          <p:nvPr>
            <p:ph type="sldNum"/>
          </p:nvPr>
        </p:nvSpPr>
        <p:spPr>
          <a:ln/>
        </p:spPr>
        <p:txBody>
          <a:bodyPr/>
          <a:lstStyle/>
          <a:p>
            <a:fld id="{7C819334-3DDE-4C4D-8DA9-D9F1886995BA}" type="slidenum">
              <a:rPr lang="en-US" altLang="en-US"/>
              <a:pPr/>
              <a:t>14</a:t>
            </a:fld>
            <a:endParaRPr lang="en-US" altLang="en-US"/>
          </a:p>
        </p:txBody>
      </p:sp>
      <p:sp>
        <p:nvSpPr>
          <p:cNvPr id="55297" name="Text Box 1">
            <a:extLst>
              <a:ext uri="{FF2B5EF4-FFF2-40B4-BE49-F238E27FC236}">
                <a16:creationId xmlns:a16="http://schemas.microsoft.com/office/drawing/2014/main" id="{68AEA741-DA08-4E41-80B5-4E0117836F0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34C26158-807B-4028-9EBE-ABA0392BB88B}" type="slidenum">
              <a:rPr lang="en-US" altLang="en-US" sz="1200"/>
              <a:pPr algn="r">
                <a:buClrTx/>
                <a:buFontTx/>
                <a:buNone/>
              </a:pPr>
              <a:t>14</a:t>
            </a:fld>
            <a:endParaRPr lang="en-US" altLang="en-US" sz="1200"/>
          </a:p>
        </p:txBody>
      </p:sp>
      <p:sp>
        <p:nvSpPr>
          <p:cNvPr id="55298" name="Rectangle 2">
            <a:extLst>
              <a:ext uri="{FF2B5EF4-FFF2-40B4-BE49-F238E27FC236}">
                <a16:creationId xmlns:a16="http://schemas.microsoft.com/office/drawing/2014/main" id="{D795CD87-E266-43D4-BC9F-54555878A6BC}"/>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9" name="Text Box 3">
            <a:extLst>
              <a:ext uri="{FF2B5EF4-FFF2-40B4-BE49-F238E27FC236}">
                <a16:creationId xmlns:a16="http://schemas.microsoft.com/office/drawing/2014/main" id="{A49C6494-0BB3-4DD1-A3B9-F03F8D38096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latin typeface="Calibri" panose="020F0502020204030204" pitchFamily="34" charset="0"/>
                <a:cs typeface="DejaVu Sans" charset="0"/>
              </a:rPr>
              <a:t>Why would this be useful?  Main reason is focus.  Also enables “smart” cropping.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EDBA61E6-4BCA-471F-BAB1-B68D3FB2975E}"/>
              </a:ext>
            </a:extLst>
          </p:cNvPr>
          <p:cNvSpPr>
            <a:spLocks noGrp="1" noChangeArrowheads="1"/>
          </p:cNvSpPr>
          <p:nvPr>
            <p:ph type="sldNum"/>
          </p:nvPr>
        </p:nvSpPr>
        <p:spPr>
          <a:ln/>
        </p:spPr>
        <p:txBody>
          <a:bodyPr/>
          <a:lstStyle/>
          <a:p>
            <a:fld id="{1A69695F-AB12-41BA-BDD9-83B80E4B1DBC}" type="slidenum">
              <a:rPr lang="en-US" altLang="en-US"/>
              <a:pPr/>
              <a:t>15</a:t>
            </a:fld>
            <a:endParaRPr lang="en-US" altLang="en-US"/>
          </a:p>
        </p:txBody>
      </p:sp>
      <p:sp>
        <p:nvSpPr>
          <p:cNvPr id="56321" name="Text Box 1">
            <a:extLst>
              <a:ext uri="{FF2B5EF4-FFF2-40B4-BE49-F238E27FC236}">
                <a16:creationId xmlns:a16="http://schemas.microsoft.com/office/drawing/2014/main" id="{5A641D85-7172-4565-8F95-E56909D19D6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56ED7320-D844-4988-AAF2-4AD353BA7B06}" type="slidenum">
              <a:rPr lang="en-US" altLang="en-US" sz="1200"/>
              <a:pPr algn="r">
                <a:buClrTx/>
                <a:buFontTx/>
                <a:buNone/>
              </a:pPr>
              <a:t>15</a:t>
            </a:fld>
            <a:endParaRPr lang="en-US" altLang="en-US" sz="1200"/>
          </a:p>
        </p:txBody>
      </p:sp>
      <p:sp>
        <p:nvSpPr>
          <p:cNvPr id="56322" name="Rectangle 2">
            <a:extLst>
              <a:ext uri="{FF2B5EF4-FFF2-40B4-BE49-F238E27FC236}">
                <a16:creationId xmlns:a16="http://schemas.microsoft.com/office/drawing/2014/main" id="{5CCD7126-A7A6-424A-B052-B3E1A1D69AD9}"/>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3" name="Rectangle 3">
            <a:extLst>
              <a:ext uri="{FF2B5EF4-FFF2-40B4-BE49-F238E27FC236}">
                <a16:creationId xmlns:a16="http://schemas.microsoft.com/office/drawing/2014/main" id="{94418B12-4E12-4741-9DC4-6E397A317DF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E7A13888-4F02-4A97-A165-80A35C4B816B}"/>
              </a:ext>
            </a:extLst>
          </p:cNvPr>
          <p:cNvSpPr>
            <a:spLocks noGrp="1" noChangeArrowheads="1"/>
          </p:cNvSpPr>
          <p:nvPr>
            <p:ph type="sldNum"/>
          </p:nvPr>
        </p:nvSpPr>
        <p:spPr>
          <a:ln/>
        </p:spPr>
        <p:txBody>
          <a:bodyPr/>
          <a:lstStyle/>
          <a:p>
            <a:fld id="{6A3BE245-8DD1-49E6-BA55-FE6A3B357B13}" type="slidenum">
              <a:rPr lang="en-US" altLang="en-US"/>
              <a:pPr/>
              <a:t>16</a:t>
            </a:fld>
            <a:endParaRPr lang="en-US" altLang="en-US"/>
          </a:p>
        </p:txBody>
      </p:sp>
      <p:sp>
        <p:nvSpPr>
          <p:cNvPr id="57345" name="Rectangle 1">
            <a:extLst>
              <a:ext uri="{FF2B5EF4-FFF2-40B4-BE49-F238E27FC236}">
                <a16:creationId xmlns:a16="http://schemas.microsoft.com/office/drawing/2014/main" id="{B5A77672-9EC8-476D-B4C8-A6B1CC6C5BAD}"/>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a:extLst>
              <a:ext uri="{FF2B5EF4-FFF2-40B4-BE49-F238E27FC236}">
                <a16:creationId xmlns:a16="http://schemas.microsoft.com/office/drawing/2014/main" id="{53DF7B02-9689-4673-B677-39E2F489B65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
        <p:nvSpPr>
          <p:cNvPr id="57347" name="Text Box 3">
            <a:extLst>
              <a:ext uri="{FF2B5EF4-FFF2-40B4-BE49-F238E27FC236}">
                <a16:creationId xmlns:a16="http://schemas.microsoft.com/office/drawing/2014/main" id="{B4AB35DB-015A-4D77-A857-21843A1F88E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35BA0747-CCF5-4B73-82FD-713B2516F885}" type="slidenum">
              <a:rPr lang="en-US" altLang="en-US" sz="1200"/>
              <a:pPr algn="r">
                <a:buClrTx/>
                <a:buFontTx/>
                <a:buNone/>
              </a:pPr>
              <a:t>16</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F0F6-82F1-4DCF-AAFF-15454A1B8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8A4C12-8694-4C07-8F31-13F8F566F8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E55A9C-99FB-4D9F-88EF-CF684E900000}"/>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5" name="Footer Placeholder 4">
            <a:extLst>
              <a:ext uri="{FF2B5EF4-FFF2-40B4-BE49-F238E27FC236}">
                <a16:creationId xmlns:a16="http://schemas.microsoft.com/office/drawing/2014/main" id="{A0BD5C6E-B75F-41ED-9D09-2905B7EBC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A23DC-BBBE-456E-8D7C-D937FF3C4091}"/>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3659038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9F2A-D44A-40A8-9355-DBB967D83F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D54AAE-53D6-4A2D-818F-8B85CE554E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54D03-83D2-4BCA-9C4B-C00E1EED780A}"/>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5" name="Footer Placeholder 4">
            <a:extLst>
              <a:ext uri="{FF2B5EF4-FFF2-40B4-BE49-F238E27FC236}">
                <a16:creationId xmlns:a16="http://schemas.microsoft.com/office/drawing/2014/main" id="{2FF4EEE0-C89F-4A86-8F95-98A4C809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CF0F7-3660-49D4-9686-B3D132E05A7B}"/>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3635905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1D388-ADD7-4C98-8194-CAC0A290CB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99BCA6-37D0-40A1-AA03-60F1C2EDB7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7B953-1817-49EF-9A1B-129A935932BE}"/>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5" name="Footer Placeholder 4">
            <a:extLst>
              <a:ext uri="{FF2B5EF4-FFF2-40B4-BE49-F238E27FC236}">
                <a16:creationId xmlns:a16="http://schemas.microsoft.com/office/drawing/2014/main" id="{010388FE-2FFC-4623-906A-12451FA5B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06FF7-CEE6-41D3-B155-D1269C162E90}"/>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175550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2FEF-CEF5-4EB6-A247-4846695FAE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FE044A-1D14-4496-AF06-03D5243CF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62964-2446-4704-B876-3E77FC344DDA}"/>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5" name="Footer Placeholder 4">
            <a:extLst>
              <a:ext uri="{FF2B5EF4-FFF2-40B4-BE49-F238E27FC236}">
                <a16:creationId xmlns:a16="http://schemas.microsoft.com/office/drawing/2014/main" id="{0BE4CC13-6399-4320-B3B2-C8AAA224A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08FF-E621-44FE-9BE2-ED6CFD8CFDF3}"/>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102165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1241-A7E9-4876-8604-A082AFF1BA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88334C-46B8-4162-9A5A-70245CFEC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2C5657-B755-46AD-83C2-B05BBFA7844F}"/>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5" name="Footer Placeholder 4">
            <a:extLst>
              <a:ext uri="{FF2B5EF4-FFF2-40B4-BE49-F238E27FC236}">
                <a16:creationId xmlns:a16="http://schemas.microsoft.com/office/drawing/2014/main" id="{193FA837-9C66-4561-B0D8-4581CC328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A11B6-D550-41B4-8907-FDE985061D65}"/>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132229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41D3-D5A4-4C3A-80DF-473C87C541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4B37AD-7B8B-45EC-8E94-B33627B4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BDD312-12E2-4983-87D5-38DEA40C7E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A8DC4D-145D-479F-AB0D-FCA8F0DBA4CE}"/>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6" name="Footer Placeholder 5">
            <a:extLst>
              <a:ext uri="{FF2B5EF4-FFF2-40B4-BE49-F238E27FC236}">
                <a16:creationId xmlns:a16="http://schemas.microsoft.com/office/drawing/2014/main" id="{8A761F2E-988D-4F56-A1BA-B2BAF76E3D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27927-3051-46C2-ACD9-EF5C84A109F6}"/>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10997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2244-E379-4828-841F-AFFEF16DD7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66AF96-FB53-4B2F-B8CD-D11206C2C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9F7593-095C-47EA-AE9E-D81ED8D665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466746-3454-4FB6-A779-6D0745CDC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80C1EC-973F-4F51-89E4-F6EDBACFB7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0E2C8C-C3A5-40EC-A14E-7A554F0D103E}"/>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8" name="Footer Placeholder 7">
            <a:extLst>
              <a:ext uri="{FF2B5EF4-FFF2-40B4-BE49-F238E27FC236}">
                <a16:creationId xmlns:a16="http://schemas.microsoft.com/office/drawing/2014/main" id="{AD0EF6C2-927C-4C22-A059-F52DF48A03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1F9115-74F5-4F48-8FA0-D2DEFFE0A3A4}"/>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997908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368F-A7C1-4A53-BBB8-056885FA8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0D794C-B436-48D6-8A07-22024781327D}"/>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4" name="Footer Placeholder 3">
            <a:extLst>
              <a:ext uri="{FF2B5EF4-FFF2-40B4-BE49-F238E27FC236}">
                <a16:creationId xmlns:a16="http://schemas.microsoft.com/office/drawing/2014/main" id="{9AF01C97-E1A6-4F2A-8053-3661181A61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60CBE0-16B5-4F3C-9D34-5F924B5EEA20}"/>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388702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378F5-6DEA-4B97-AAFF-B312C0C9837A}"/>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3" name="Footer Placeholder 2">
            <a:extLst>
              <a:ext uri="{FF2B5EF4-FFF2-40B4-BE49-F238E27FC236}">
                <a16:creationId xmlns:a16="http://schemas.microsoft.com/office/drawing/2014/main" id="{93BAB106-B9CC-4EA4-B002-13D2D5EFA0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AABB3-6860-4E48-9152-B1BE5EB2103E}"/>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77887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F251-1A41-4FFD-8AF3-749A058C4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4D1719-97BE-4183-996E-7D7DB1F4D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3F9BEE-59ED-4F7A-A7F8-5316C4F63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21DD4-EEBC-44DA-96C4-57703651D24A}"/>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6" name="Footer Placeholder 5">
            <a:extLst>
              <a:ext uri="{FF2B5EF4-FFF2-40B4-BE49-F238E27FC236}">
                <a16:creationId xmlns:a16="http://schemas.microsoft.com/office/drawing/2014/main" id="{BE933305-0321-48F4-97CE-CA79C9BB2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0049C-5436-48D5-BDF0-04583B38FC40}"/>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2218114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6D77-E6E5-4738-8BF8-61A82E9A1E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5FE381-B6FD-4A4D-B459-D07F0C546E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4274D2-EEE7-48F4-AC82-FFA42B977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3AC78-BBE5-4B6D-B593-4D8BD80D894D}"/>
              </a:ext>
            </a:extLst>
          </p:cNvPr>
          <p:cNvSpPr>
            <a:spLocks noGrp="1"/>
          </p:cNvSpPr>
          <p:nvPr>
            <p:ph type="dt" sz="half" idx="10"/>
          </p:nvPr>
        </p:nvSpPr>
        <p:spPr/>
        <p:txBody>
          <a:bodyPr/>
          <a:lstStyle/>
          <a:p>
            <a:fld id="{62D00D65-6B0F-465F-A060-4DA08BDA7EA7}" type="datetimeFigureOut">
              <a:rPr lang="en-US" smtClean="0"/>
              <a:t>12/4/2021</a:t>
            </a:fld>
            <a:endParaRPr lang="en-US"/>
          </a:p>
        </p:txBody>
      </p:sp>
      <p:sp>
        <p:nvSpPr>
          <p:cNvPr id="6" name="Footer Placeholder 5">
            <a:extLst>
              <a:ext uri="{FF2B5EF4-FFF2-40B4-BE49-F238E27FC236}">
                <a16:creationId xmlns:a16="http://schemas.microsoft.com/office/drawing/2014/main" id="{DEC70632-EED2-4034-8A7E-C20276652F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836C9-B25F-47BA-AB2F-D69BFECD239A}"/>
              </a:ext>
            </a:extLst>
          </p:cNvPr>
          <p:cNvSpPr>
            <a:spLocks noGrp="1"/>
          </p:cNvSpPr>
          <p:nvPr>
            <p:ph type="sldNum" sz="quarter" idx="12"/>
          </p:nvPr>
        </p:nvSpPr>
        <p:spPr/>
        <p:txBody>
          <a:bodyPr/>
          <a:lstStyle/>
          <a:p>
            <a:fld id="{EAF512AE-85BB-41AC-B3A0-114532E20792}" type="slidenum">
              <a:rPr lang="en-US" smtClean="0"/>
              <a:t>‹#›</a:t>
            </a:fld>
            <a:endParaRPr lang="en-US"/>
          </a:p>
        </p:txBody>
      </p:sp>
    </p:spTree>
    <p:extLst>
      <p:ext uri="{BB962C8B-B14F-4D97-AF65-F5344CB8AC3E}">
        <p14:creationId xmlns:p14="http://schemas.microsoft.com/office/powerpoint/2010/main" val="2015351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C7F2DF-8915-4D33-9055-A691631238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DA115F-2746-41A6-A700-CC962B60F2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BA68B-58E4-46D9-8116-53B14CB2F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00D65-6B0F-465F-A060-4DA08BDA7EA7}" type="datetimeFigureOut">
              <a:rPr lang="en-US" smtClean="0"/>
              <a:t>12/4/2021</a:t>
            </a:fld>
            <a:endParaRPr lang="en-US"/>
          </a:p>
        </p:txBody>
      </p:sp>
      <p:sp>
        <p:nvSpPr>
          <p:cNvPr id="5" name="Footer Placeholder 4">
            <a:extLst>
              <a:ext uri="{FF2B5EF4-FFF2-40B4-BE49-F238E27FC236}">
                <a16:creationId xmlns:a16="http://schemas.microsoft.com/office/drawing/2014/main" id="{E73BBDE9-DF53-47E5-BCA1-73CC1BE8C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0E56F8-D8D0-413F-AC5C-DB597B28E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F512AE-85BB-41AC-B3A0-114532E20792}" type="slidenum">
              <a:rPr lang="en-US" smtClean="0"/>
              <a:t>‹#›</a:t>
            </a:fld>
            <a:endParaRPr lang="en-US"/>
          </a:p>
        </p:txBody>
      </p:sp>
    </p:spTree>
    <p:extLst>
      <p:ext uri="{BB962C8B-B14F-4D97-AF65-F5344CB8AC3E}">
        <p14:creationId xmlns:p14="http://schemas.microsoft.com/office/powerpoint/2010/main" val="536642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en.wikipedia.org/wiki/Automatic_number_plate_recognition" TargetMode="External"/><Relationship Id="rId5" Type="http://schemas.openxmlformats.org/officeDocument/2006/relationships/image" Target="../media/image14.png"/><Relationship Id="rId4" Type="http://schemas.openxmlformats.org/officeDocument/2006/relationships/hyperlink" Target="http://www.research.att.com/~yan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www.evolution.com/products/lanehaw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en.wikipedia.org/wiki/Afghan_Girl_(photo)"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www.cl.cam.ac.uk/~jgd1000/afghan.html"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www.sensiblevision.com/" TargetMode="Externa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hyperlink" Target="http://www.infoworld.com/article/07/04/24/HNnokiasiliconvalley_1.htm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hyperlink" Target="http://www.google.com/mobile/goggles/" TargetMode="External"/><Relationship Id="rId4" Type="http://schemas.openxmlformats.org/officeDocument/2006/relationships/hyperlink" Target="http://research.nokia.com/researchteams/vcui/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www.sportvision.com/video.html" TargetMode="External"/><Relationship Id="rId5" Type="http://schemas.openxmlformats.org/officeDocument/2006/relationships/hyperlink" Target="http://www.howstuffworks.com/" TargetMode="External"/><Relationship Id="rId4" Type="http://schemas.openxmlformats.org/officeDocument/2006/relationships/hyperlink" Target="http://www.howstuffworks.com/first-down-line.ht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www.nytimes.com/2010/10/10/science/10google.html?ref=artificial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digimask.com/" TargetMode="External"/><Relationship Id="rId3" Type="http://schemas.openxmlformats.org/officeDocument/2006/relationships/image" Target="../media/image36.png"/><Relationship Id="rId7" Type="http://schemas.openxmlformats.org/officeDocument/2006/relationships/hyperlink" Target="http://www.gearlog.com/2007/12/incredible_wiimote_hack_create.ph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www.cs.cmu.edu/~johnny/projects/wii/" TargetMode="External"/><Relationship Id="rId5" Type="http://schemas.openxmlformats.org/officeDocument/2006/relationships/image" Target="../media/image38.jpeg"/><Relationship Id="rId10" Type="http://schemas.openxmlformats.org/officeDocument/2006/relationships/hyperlink" Target="http://www.monzy.org/audience/" TargetMode="External"/><Relationship Id="rId4" Type="http://schemas.openxmlformats.org/officeDocument/2006/relationships/image" Target="../media/image37.jpeg"/><Relationship Id="rId9" Type="http://schemas.openxmlformats.org/officeDocument/2006/relationships/hyperlink" Target="http://www.news.com/Game-turns-moviegoers-into-human-joysticks/2100-1026_3-6184662.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feature=iv&amp;v=fQ59dXOo63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EE9E-E40F-4C11-8ADB-340EBB316E69}"/>
              </a:ext>
            </a:extLst>
          </p:cNvPr>
          <p:cNvSpPr>
            <a:spLocks noGrp="1"/>
          </p:cNvSpPr>
          <p:nvPr>
            <p:ph type="ctrTitle"/>
          </p:nvPr>
        </p:nvSpPr>
        <p:spPr/>
        <p:txBody>
          <a:bodyPr/>
          <a:lstStyle/>
          <a:p>
            <a:r>
              <a:rPr lang="en-US" b="1" dirty="0"/>
              <a:t>Introduction to Computer Vision</a:t>
            </a:r>
          </a:p>
        </p:txBody>
      </p:sp>
      <p:sp>
        <p:nvSpPr>
          <p:cNvPr id="3" name="Subtitle 2">
            <a:extLst>
              <a:ext uri="{FF2B5EF4-FFF2-40B4-BE49-F238E27FC236}">
                <a16:creationId xmlns:a16="http://schemas.microsoft.com/office/drawing/2014/main" id="{F02865A9-6AEF-43BF-B909-C59B23FA16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32653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0A127F27-9FC1-4FFC-BBD9-E25FD50367F6}"/>
              </a:ext>
            </a:extLst>
          </p:cNvPr>
          <p:cNvSpPr txBox="1">
            <a:spLocks noChangeArrowheads="1"/>
          </p:cNvSpPr>
          <p:nvPr/>
        </p:nvSpPr>
        <p:spPr bwMode="auto">
          <a:xfrm>
            <a:off x="536510" y="141515"/>
            <a:ext cx="1111898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dirty="0"/>
              <a:t>Computer Vision</a:t>
            </a:r>
          </a:p>
        </p:txBody>
      </p:sp>
      <p:sp>
        <p:nvSpPr>
          <p:cNvPr id="22530" name="Text Box 2">
            <a:extLst>
              <a:ext uri="{FF2B5EF4-FFF2-40B4-BE49-F238E27FC236}">
                <a16:creationId xmlns:a16="http://schemas.microsoft.com/office/drawing/2014/main" id="{01996693-AB45-42AD-AD58-9EB30F6DFDC0}"/>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1pPr>
            <a:lvl2pP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2pPr>
            <a:lvl3pP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3pPr>
            <a:lvl4pP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4pPr>
            <a:lvl5pP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9pPr>
          </a:lstStyle>
          <a:p>
            <a:pPr>
              <a:spcBef>
                <a:spcPts val="800"/>
              </a:spcBef>
            </a:pPr>
            <a:r>
              <a:rPr lang="en-US" altLang="en-US" sz="3200"/>
              <a:t>	Make computers understand images and video.</a:t>
            </a:r>
          </a:p>
        </p:txBody>
      </p:sp>
      <p:pic>
        <p:nvPicPr>
          <p:cNvPr id="22531" name="Picture 3">
            <a:extLst>
              <a:ext uri="{FF2B5EF4-FFF2-40B4-BE49-F238E27FC236}">
                <a16:creationId xmlns:a16="http://schemas.microsoft.com/office/drawing/2014/main" id="{9822CE08-6ABD-4996-8C0D-0F7279D1D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780" y="2362200"/>
            <a:ext cx="5283200" cy="396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2" name="Text Box 4">
            <a:extLst>
              <a:ext uri="{FF2B5EF4-FFF2-40B4-BE49-F238E27FC236}">
                <a16:creationId xmlns:a16="http://schemas.microsoft.com/office/drawing/2014/main" id="{AC742A62-86CF-41F6-8315-C40E4A22753A}"/>
              </a:ext>
            </a:extLst>
          </p:cNvPr>
          <p:cNvSpPr txBox="1">
            <a:spLocks noChangeArrowheads="1"/>
          </p:cNvSpPr>
          <p:nvPr/>
        </p:nvSpPr>
        <p:spPr bwMode="auto">
          <a:xfrm>
            <a:off x="7620000" y="2895601"/>
            <a:ext cx="3048000" cy="3049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400">
                <a:latin typeface="Arial" panose="020B0604020202020204" pitchFamily="34" charset="0"/>
              </a:rPr>
              <a:t>What kind of scene?</a:t>
            </a:r>
          </a:p>
          <a:p>
            <a:pPr>
              <a:buClrTx/>
              <a:buFontTx/>
              <a:buNone/>
            </a:pPr>
            <a:endParaRPr lang="en-US" altLang="en-US" sz="2400">
              <a:latin typeface="Arial" panose="020B0604020202020204" pitchFamily="34" charset="0"/>
            </a:endParaRPr>
          </a:p>
          <a:p>
            <a:pPr>
              <a:buClrTx/>
              <a:buFontTx/>
              <a:buNone/>
            </a:pPr>
            <a:r>
              <a:rPr lang="en-US" altLang="en-US" sz="2400">
                <a:latin typeface="Arial" panose="020B0604020202020204" pitchFamily="34" charset="0"/>
              </a:rPr>
              <a:t>Where are the cars?</a:t>
            </a:r>
          </a:p>
          <a:p>
            <a:pPr>
              <a:buClrTx/>
              <a:buFontTx/>
              <a:buNone/>
            </a:pPr>
            <a:endParaRPr lang="en-US" altLang="en-US" sz="2400">
              <a:latin typeface="Arial" panose="020B0604020202020204" pitchFamily="34" charset="0"/>
            </a:endParaRPr>
          </a:p>
          <a:p>
            <a:pPr>
              <a:buClrTx/>
              <a:buFontTx/>
              <a:buNone/>
            </a:pPr>
            <a:r>
              <a:rPr lang="en-US" altLang="en-US" sz="2400">
                <a:latin typeface="Arial" panose="020B0604020202020204" pitchFamily="34" charset="0"/>
              </a:rPr>
              <a:t>How far is the building?</a:t>
            </a:r>
          </a:p>
          <a:p>
            <a:pPr>
              <a:buClrTx/>
              <a:buFontTx/>
              <a:buNone/>
            </a:pPr>
            <a:endParaRPr lang="en-US" altLang="en-US" sz="2400">
              <a:latin typeface="Arial" panose="020B0604020202020204" pitchFamily="34" charset="0"/>
            </a:endParaRPr>
          </a:p>
          <a:p>
            <a:pPr>
              <a:buClrTx/>
              <a:buFontTx/>
              <a:buNone/>
            </a:pPr>
            <a:r>
              <a:rPr lang="en-US" altLang="en-US" sz="2400">
                <a:latin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2532">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25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a:extLst>
              <a:ext uri="{FF2B5EF4-FFF2-40B4-BE49-F238E27FC236}">
                <a16:creationId xmlns:a16="http://schemas.microsoft.com/office/drawing/2014/main" id="{82B8A26B-3964-405B-AFB1-82D971DC1852}"/>
              </a:ext>
            </a:extLst>
          </p:cNvPr>
          <p:cNvSpPr txBox="1">
            <a:spLocks noChangeArrowheads="1"/>
          </p:cNvSpPr>
          <p:nvPr/>
        </p:nvSpPr>
        <p:spPr bwMode="auto">
          <a:xfrm>
            <a:off x="1981200" y="171061"/>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dirty="0"/>
              <a:t>Vision is really hard?</a:t>
            </a:r>
          </a:p>
        </p:txBody>
      </p:sp>
      <p:sp>
        <p:nvSpPr>
          <p:cNvPr id="23554" name="Text Box 2">
            <a:extLst>
              <a:ext uri="{FF2B5EF4-FFF2-40B4-BE49-F238E27FC236}">
                <a16:creationId xmlns:a16="http://schemas.microsoft.com/office/drawing/2014/main" id="{97D45C98-80BD-46F5-9A46-E81A469AF3EF}"/>
              </a:ext>
            </a:extLst>
          </p:cNvPr>
          <p:cNvSpPr txBox="1">
            <a:spLocks noChangeArrowheads="1"/>
          </p:cNvSpPr>
          <p:nvPr/>
        </p:nvSpPr>
        <p:spPr bwMode="auto">
          <a:xfrm>
            <a:off x="1871664" y="1295400"/>
            <a:ext cx="8491537"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spcBef>
                <a:spcPts val="800"/>
              </a:spcBef>
              <a:buFont typeface="Arial" panose="020B0604020202020204" pitchFamily="34" charset="0"/>
              <a:buChar char="•"/>
            </a:pPr>
            <a:r>
              <a:rPr lang="en-US" altLang="en-US" sz="3200" dirty="0"/>
              <a:t>Vision is an amazing feat of natural intelligence	</a:t>
            </a:r>
          </a:p>
          <a:p>
            <a:pPr lvl="1">
              <a:spcBef>
                <a:spcPts val="600"/>
              </a:spcBef>
              <a:buFont typeface="Arial" panose="020B0604020202020204" pitchFamily="34" charset="0"/>
              <a:buChar char="–"/>
            </a:pPr>
            <a:r>
              <a:rPr lang="en-US" altLang="en-US" sz="2400" dirty="0"/>
              <a:t>Visual cortex occupies about 50% of Macaque brain</a:t>
            </a:r>
          </a:p>
          <a:p>
            <a:pPr lvl="1">
              <a:spcBef>
                <a:spcPts val="600"/>
              </a:spcBef>
              <a:buFont typeface="Arial" panose="020B0604020202020204" pitchFamily="34" charset="0"/>
              <a:buChar char="–"/>
            </a:pPr>
            <a:r>
              <a:rPr lang="en-US" altLang="en-US" sz="2400" dirty="0"/>
              <a:t>More human brain devoted to vision than anything else</a:t>
            </a:r>
          </a:p>
        </p:txBody>
      </p:sp>
      <p:pic>
        <p:nvPicPr>
          <p:cNvPr id="23555" name="Picture 3">
            <a:extLst>
              <a:ext uri="{FF2B5EF4-FFF2-40B4-BE49-F238E27FC236}">
                <a16:creationId xmlns:a16="http://schemas.microsoft.com/office/drawing/2014/main" id="{755F7397-1347-41ED-8772-2F7C08EF7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173" y="3429000"/>
            <a:ext cx="2070100" cy="304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6" name="AutoShape 4">
            <a:extLst>
              <a:ext uri="{FF2B5EF4-FFF2-40B4-BE49-F238E27FC236}">
                <a16:creationId xmlns:a16="http://schemas.microsoft.com/office/drawing/2014/main" id="{DFBF86BA-08FF-46BE-9FB9-D4271CE5863C}"/>
              </a:ext>
            </a:extLst>
          </p:cNvPr>
          <p:cNvSpPr>
            <a:spLocks noChangeArrowheads="1"/>
          </p:cNvSpPr>
          <p:nvPr/>
        </p:nvSpPr>
        <p:spPr bwMode="auto">
          <a:xfrm>
            <a:off x="6629400" y="3657600"/>
            <a:ext cx="2438400" cy="1371600"/>
          </a:xfrm>
          <a:custGeom>
            <a:avLst/>
            <a:gdLst>
              <a:gd name="T0" fmla="*/ 2436368 w 43200"/>
              <a:gd name="T1" fmla="*/ 685800 h 43200"/>
              <a:gd name="T2" fmla="*/ 1219200 w 43200"/>
              <a:gd name="T3" fmla="*/ 1370140 h 43200"/>
              <a:gd name="T4" fmla="*/ 7564 w 43200"/>
              <a:gd name="T5" fmla="*/ 685800 h 43200"/>
              <a:gd name="T6" fmla="*/ 1219200 w 43200"/>
              <a:gd name="T7" fmla="*/ 78423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2000" dirty="0">
                <a:latin typeface="Comic Sans MS" panose="030F0702030302020204" pitchFamily="66" charset="0"/>
              </a:rPr>
              <a:t>Is that a queen or a bishop?</a:t>
            </a:r>
          </a:p>
        </p:txBody>
      </p:sp>
      <p:sp>
        <p:nvSpPr>
          <p:cNvPr id="23557" name="Freeform 5">
            <a:extLst>
              <a:ext uri="{FF2B5EF4-FFF2-40B4-BE49-F238E27FC236}">
                <a16:creationId xmlns:a16="http://schemas.microsoft.com/office/drawing/2014/main" id="{26ACE18F-B5D0-461E-87A8-E405CD19891F}"/>
              </a:ext>
            </a:extLst>
          </p:cNvPr>
          <p:cNvSpPr>
            <a:spLocks noChangeArrowheads="1"/>
          </p:cNvSpPr>
          <p:nvPr/>
        </p:nvSpPr>
        <p:spPr bwMode="auto">
          <a:xfrm>
            <a:off x="5867400" y="3886200"/>
            <a:ext cx="152400" cy="152400"/>
          </a:xfrm>
          <a:custGeom>
            <a:avLst/>
            <a:gdLst>
              <a:gd name="T0" fmla="*/ 152273 w 43200"/>
              <a:gd name="T1" fmla="*/ 76200 h 43200"/>
              <a:gd name="T2" fmla="*/ 76200 w 43200"/>
              <a:gd name="T3" fmla="*/ 152238 h 43200"/>
              <a:gd name="T4" fmla="*/ 473 w 43200"/>
              <a:gd name="T5" fmla="*/ 76200 h 43200"/>
              <a:gd name="T6" fmla="*/ 76200 w 43200"/>
              <a:gd name="T7" fmla="*/ 8714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58" name="Freeform 6">
            <a:extLst>
              <a:ext uri="{FF2B5EF4-FFF2-40B4-BE49-F238E27FC236}">
                <a16:creationId xmlns:a16="http://schemas.microsoft.com/office/drawing/2014/main" id="{263620D3-4B52-4963-9D3B-F509CB16B5DE}"/>
              </a:ext>
            </a:extLst>
          </p:cNvPr>
          <p:cNvSpPr>
            <a:spLocks noChangeArrowheads="1"/>
          </p:cNvSpPr>
          <p:nvPr/>
        </p:nvSpPr>
        <p:spPr bwMode="auto">
          <a:xfrm>
            <a:off x="6248400" y="3886200"/>
            <a:ext cx="304800" cy="228600"/>
          </a:xfrm>
          <a:custGeom>
            <a:avLst/>
            <a:gdLst>
              <a:gd name="T0" fmla="*/ 304546 w 43200"/>
              <a:gd name="T1" fmla="*/ 114300 h 43200"/>
              <a:gd name="T2" fmla="*/ 152400 w 43200"/>
              <a:gd name="T3" fmla="*/ 228357 h 43200"/>
              <a:gd name="T4" fmla="*/ 945 w 43200"/>
              <a:gd name="T5" fmla="*/ 114300 h 43200"/>
              <a:gd name="T6" fmla="*/ 152400 w 43200"/>
              <a:gd name="T7" fmla="*/ 13070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45D3A09C-1DD0-4C6D-ADBE-1A9C3D6DBBB3}"/>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dirty="0"/>
              <a:t>Why computer vision matters</a:t>
            </a:r>
          </a:p>
        </p:txBody>
      </p:sp>
      <p:pic>
        <p:nvPicPr>
          <p:cNvPr id="24578" name="Picture 2">
            <a:extLst>
              <a:ext uri="{FF2B5EF4-FFF2-40B4-BE49-F238E27FC236}">
                <a16:creationId xmlns:a16="http://schemas.microsoft.com/office/drawing/2014/main" id="{C07FD529-C77E-4BC3-B522-6B8FAE656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609725"/>
            <a:ext cx="213836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Text Box 3">
            <a:extLst>
              <a:ext uri="{FF2B5EF4-FFF2-40B4-BE49-F238E27FC236}">
                <a16:creationId xmlns:a16="http://schemas.microsoft.com/office/drawing/2014/main" id="{186BB02B-18DA-42B0-B83A-6E1CC8BD2028}"/>
              </a:ext>
            </a:extLst>
          </p:cNvPr>
          <p:cNvSpPr txBox="1">
            <a:spLocks noChangeArrowheads="1"/>
          </p:cNvSpPr>
          <p:nvPr/>
        </p:nvSpPr>
        <p:spPr bwMode="auto">
          <a:xfrm>
            <a:off x="2520950" y="3286125"/>
            <a:ext cx="11890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800">
                <a:latin typeface="Arial" panose="020B0604020202020204" pitchFamily="34" charset="0"/>
              </a:rPr>
              <a:t>Safety</a:t>
            </a:r>
          </a:p>
        </p:txBody>
      </p:sp>
      <p:pic>
        <p:nvPicPr>
          <p:cNvPr id="24580" name="Picture 4">
            <a:extLst>
              <a:ext uri="{FF2B5EF4-FFF2-40B4-BE49-F238E27FC236}">
                <a16:creationId xmlns:a16="http://schemas.microsoft.com/office/drawing/2014/main" id="{F03424A3-6F1F-4FE8-B982-C2D9323FE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09725"/>
            <a:ext cx="2401888"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1" name="Text Box 5">
            <a:extLst>
              <a:ext uri="{FF2B5EF4-FFF2-40B4-BE49-F238E27FC236}">
                <a16:creationId xmlns:a16="http://schemas.microsoft.com/office/drawing/2014/main" id="{06B6A5CE-6498-457B-8AC8-0E8D3F0E967F}"/>
              </a:ext>
            </a:extLst>
          </p:cNvPr>
          <p:cNvSpPr txBox="1">
            <a:spLocks noChangeArrowheads="1"/>
          </p:cNvSpPr>
          <p:nvPr/>
        </p:nvSpPr>
        <p:spPr bwMode="auto">
          <a:xfrm>
            <a:off x="5341939" y="3209926"/>
            <a:ext cx="1222107"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800">
                <a:latin typeface="Arial" panose="020B0604020202020204" pitchFamily="34" charset="0"/>
              </a:rPr>
              <a:t>Health</a:t>
            </a:r>
          </a:p>
        </p:txBody>
      </p:sp>
      <p:pic>
        <p:nvPicPr>
          <p:cNvPr id="24582" name="Picture 6">
            <a:extLst>
              <a:ext uri="{FF2B5EF4-FFF2-40B4-BE49-F238E27FC236}">
                <a16:creationId xmlns:a16="http://schemas.microsoft.com/office/drawing/2014/main" id="{EDF13B9D-4D64-4A62-B03B-BBD16D87F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1" y="1609725"/>
            <a:ext cx="20050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3" name="Text Box 7">
            <a:extLst>
              <a:ext uri="{FF2B5EF4-FFF2-40B4-BE49-F238E27FC236}">
                <a16:creationId xmlns:a16="http://schemas.microsoft.com/office/drawing/2014/main" id="{D733A30C-908F-45A4-902F-43ED39892DF2}"/>
              </a:ext>
            </a:extLst>
          </p:cNvPr>
          <p:cNvSpPr txBox="1">
            <a:spLocks noChangeArrowheads="1"/>
          </p:cNvSpPr>
          <p:nvPr/>
        </p:nvSpPr>
        <p:spPr bwMode="auto">
          <a:xfrm>
            <a:off x="7932738" y="3209925"/>
            <a:ext cx="146685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800">
                <a:latin typeface="Arial" panose="020B0604020202020204" pitchFamily="34" charset="0"/>
              </a:rPr>
              <a:t>Security</a:t>
            </a:r>
          </a:p>
        </p:txBody>
      </p:sp>
      <p:sp>
        <p:nvSpPr>
          <p:cNvPr id="24584" name="Text Box 8">
            <a:extLst>
              <a:ext uri="{FF2B5EF4-FFF2-40B4-BE49-F238E27FC236}">
                <a16:creationId xmlns:a16="http://schemas.microsoft.com/office/drawing/2014/main" id="{21B7080E-64C8-4D4F-858C-C3701A1A8A7E}"/>
              </a:ext>
            </a:extLst>
          </p:cNvPr>
          <p:cNvSpPr txBox="1">
            <a:spLocks noChangeArrowheads="1"/>
          </p:cNvSpPr>
          <p:nvPr/>
        </p:nvSpPr>
        <p:spPr bwMode="auto">
          <a:xfrm>
            <a:off x="2447925" y="5953126"/>
            <a:ext cx="1460954"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800">
                <a:latin typeface="Arial" panose="020B0604020202020204" pitchFamily="34" charset="0"/>
              </a:rPr>
              <a:t>Comfort</a:t>
            </a:r>
          </a:p>
        </p:txBody>
      </p:sp>
      <p:pic>
        <p:nvPicPr>
          <p:cNvPr id="24585" name="Picture 9">
            <a:extLst>
              <a:ext uri="{FF2B5EF4-FFF2-40B4-BE49-F238E27FC236}">
                <a16:creationId xmlns:a16="http://schemas.microsoft.com/office/drawing/2014/main" id="{F3D4B08C-FC9F-41E0-A0DF-D0B8FF12C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4343400"/>
            <a:ext cx="2095500" cy="160020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6" name="Text Box 10">
            <a:extLst>
              <a:ext uri="{FF2B5EF4-FFF2-40B4-BE49-F238E27FC236}">
                <a16:creationId xmlns:a16="http://schemas.microsoft.com/office/drawing/2014/main" id="{87F2D33A-CB3E-4418-8FED-854FF2DED1BF}"/>
              </a:ext>
            </a:extLst>
          </p:cNvPr>
          <p:cNvSpPr txBox="1">
            <a:spLocks noChangeArrowheads="1"/>
          </p:cNvSpPr>
          <p:nvPr/>
        </p:nvSpPr>
        <p:spPr bwMode="auto">
          <a:xfrm>
            <a:off x="8235950" y="5943600"/>
            <a:ext cx="13287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800">
                <a:latin typeface="Arial" panose="020B0604020202020204" pitchFamily="34" charset="0"/>
              </a:rPr>
              <a:t>Access</a:t>
            </a:r>
          </a:p>
        </p:txBody>
      </p:sp>
      <p:pic>
        <p:nvPicPr>
          <p:cNvPr id="24587" name="Picture 11">
            <a:extLst>
              <a:ext uri="{FF2B5EF4-FFF2-40B4-BE49-F238E27FC236}">
                <a16:creationId xmlns:a16="http://schemas.microsoft.com/office/drawing/2014/main" id="{AFB9F870-BC83-46B0-B9A5-F56BF390A3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079" t="7430"/>
          <a:stretch>
            <a:fillRect/>
          </a:stretch>
        </p:blipFill>
        <p:spPr bwMode="auto">
          <a:xfrm>
            <a:off x="4800600" y="4343400"/>
            <a:ext cx="2216150" cy="1600200"/>
          </a:xfrm>
          <a:prstGeom prst="rect">
            <a:avLst/>
          </a:prstGeom>
          <a:noFill/>
          <a:ln>
            <a:noFill/>
          </a:ln>
          <a:effectLst/>
          <a:extLst>
            <a:ext uri="{909E8E84-426E-40DD-AFC4-6F175D3DCCD1}">
              <a14:hiddenFill xmlns:a14="http://schemas.microsoft.com/office/drawing/2010/main">
                <a:blipFill dpi="0" rotWithShape="0">
                  <a:blip/>
                  <a:srcRect l="20079" t="743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8" name="Text Box 12">
            <a:extLst>
              <a:ext uri="{FF2B5EF4-FFF2-40B4-BE49-F238E27FC236}">
                <a16:creationId xmlns:a16="http://schemas.microsoft.com/office/drawing/2014/main" id="{07CC1841-7405-45FF-AFCE-2A05CC6AD4A7}"/>
              </a:ext>
            </a:extLst>
          </p:cNvPr>
          <p:cNvSpPr txBox="1">
            <a:spLocks noChangeArrowheads="1"/>
          </p:cNvSpPr>
          <p:nvPr/>
        </p:nvSpPr>
        <p:spPr bwMode="auto">
          <a:xfrm>
            <a:off x="5491163" y="5867401"/>
            <a:ext cx="80212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800">
                <a:latin typeface="Arial" panose="020B0604020202020204" pitchFamily="34" charset="0"/>
              </a:rPr>
              <a:t>Fun</a:t>
            </a:r>
          </a:p>
        </p:txBody>
      </p:sp>
      <p:pic>
        <p:nvPicPr>
          <p:cNvPr id="24589" name="Picture 13">
            <a:extLst>
              <a:ext uri="{FF2B5EF4-FFF2-40B4-BE49-F238E27FC236}">
                <a16:creationId xmlns:a16="http://schemas.microsoft.com/office/drawing/2014/main" id="{B83A1555-8E1B-4C73-A34A-F7E141235F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005" r="8202" b="32709"/>
          <a:stretch>
            <a:fillRect/>
          </a:stretch>
        </p:blipFill>
        <p:spPr bwMode="auto">
          <a:xfrm>
            <a:off x="2286001" y="4343400"/>
            <a:ext cx="1920875" cy="1600200"/>
          </a:xfrm>
          <a:prstGeom prst="rect">
            <a:avLst/>
          </a:prstGeom>
          <a:noFill/>
          <a:ln>
            <a:noFill/>
          </a:ln>
          <a:effectLst/>
          <a:extLst>
            <a:ext uri="{909E8E84-426E-40DD-AFC4-6F175D3DCCD1}">
              <a14:hiddenFill xmlns:a14="http://schemas.microsoft.com/office/drawing/2010/main">
                <a:blipFill dpi="0" rotWithShape="0">
                  <a:blip/>
                  <a:srcRect l="27005" r="8202" b="32709"/>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id="{2A30519D-463C-40E8-BC65-8254DA9F964E}"/>
              </a:ext>
            </a:extLst>
          </p:cNvPr>
          <p:cNvSpPr txBox="1">
            <a:spLocks noChangeArrowheads="1"/>
          </p:cNvSpPr>
          <p:nvPr/>
        </p:nvSpPr>
        <p:spPr bwMode="auto">
          <a:xfrm>
            <a:off x="1981200" y="-136525"/>
            <a:ext cx="82296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3600"/>
              <a:t>Optical character recognition (OCR)</a:t>
            </a:r>
          </a:p>
        </p:txBody>
      </p:sp>
      <p:pic>
        <p:nvPicPr>
          <p:cNvPr id="27650" name="Picture 2">
            <a:extLst>
              <a:ext uri="{FF2B5EF4-FFF2-40B4-BE49-F238E27FC236}">
                <a16:creationId xmlns:a16="http://schemas.microsoft.com/office/drawing/2014/main" id="{1DACA152-C057-4FAD-8672-CD716632A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690813"/>
            <a:ext cx="36576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1" name="Text Box 3">
            <a:extLst>
              <a:ext uri="{FF2B5EF4-FFF2-40B4-BE49-F238E27FC236}">
                <a16:creationId xmlns:a16="http://schemas.microsoft.com/office/drawing/2014/main" id="{578D6734-8A1D-40E5-819F-68F797C06BE6}"/>
              </a:ext>
            </a:extLst>
          </p:cNvPr>
          <p:cNvSpPr txBox="1">
            <a:spLocks noChangeArrowheads="1"/>
          </p:cNvSpPr>
          <p:nvPr/>
        </p:nvSpPr>
        <p:spPr bwMode="auto">
          <a:xfrm>
            <a:off x="2201069" y="5362576"/>
            <a:ext cx="3397253"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Digit recognition, AT&amp;T labs</a:t>
            </a:r>
          </a:p>
          <a:p>
            <a:pPr algn="ctr">
              <a:buClrTx/>
              <a:buFontTx/>
              <a:buNone/>
            </a:pPr>
            <a:r>
              <a:rPr lang="en-US" altLang="en-US" sz="1600">
                <a:solidFill>
                  <a:srgbClr val="0000FF"/>
                </a:solidFill>
                <a:latin typeface="Arial" panose="020B0604020202020204" pitchFamily="34" charset="0"/>
                <a:hlinkClick r:id="rId4"/>
              </a:rPr>
              <a:t>http://www.research.att.com/~yann</a:t>
            </a:r>
            <a:r>
              <a:rPr lang="en-US" altLang="en-US" sz="1600">
                <a:latin typeface="Arial" panose="020B0604020202020204" pitchFamily="34" charset="0"/>
              </a:rPr>
              <a:t>/</a:t>
            </a:r>
          </a:p>
        </p:txBody>
      </p:sp>
      <p:sp>
        <p:nvSpPr>
          <p:cNvPr id="27652" name="Rectangle 4">
            <a:extLst>
              <a:ext uri="{FF2B5EF4-FFF2-40B4-BE49-F238E27FC236}">
                <a16:creationId xmlns:a16="http://schemas.microsoft.com/office/drawing/2014/main" id="{34507159-FF24-4370-B392-BECF816EF452}"/>
              </a:ext>
            </a:extLst>
          </p:cNvPr>
          <p:cNvSpPr>
            <a:spLocks noChangeArrowheads="1"/>
          </p:cNvSpPr>
          <p:nvPr/>
        </p:nvSpPr>
        <p:spPr bwMode="auto">
          <a:xfrm>
            <a:off x="2209800" y="990600"/>
            <a:ext cx="77724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1pPr>
            <a:lvl2pPr marL="741363" indent="-2841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9pPr>
          </a:lstStyle>
          <a:p>
            <a:pPr>
              <a:spcBef>
                <a:spcPts val="700"/>
              </a:spcBef>
            </a:pPr>
            <a:r>
              <a:rPr lang="en-US" altLang="en-US" sz="2800">
                <a:latin typeface="Arial" panose="020B0604020202020204" pitchFamily="34" charset="0"/>
              </a:rPr>
              <a:t>Technology to convert scanned docs to text</a:t>
            </a:r>
          </a:p>
          <a:p>
            <a:pPr lvl="1">
              <a:spcBef>
                <a:spcPts val="500"/>
              </a:spcBef>
              <a:buFont typeface="Arial" panose="020B0604020202020204" pitchFamily="34" charset="0"/>
              <a:buChar char="•"/>
            </a:pPr>
            <a:r>
              <a:rPr lang="en-US" altLang="en-US" sz="2000">
                <a:latin typeface="Arial" panose="020B0604020202020204" pitchFamily="34" charset="0"/>
              </a:rPr>
              <a:t>If you have a scanner, it probably came with OCR software</a:t>
            </a:r>
          </a:p>
          <a:p>
            <a:pPr>
              <a:spcBef>
                <a:spcPts val="500"/>
              </a:spcBef>
            </a:pPr>
            <a:endParaRPr lang="en-US" altLang="en-US" sz="2000">
              <a:latin typeface="Arial" panose="020B0604020202020204" pitchFamily="34" charset="0"/>
            </a:endParaRPr>
          </a:p>
        </p:txBody>
      </p:sp>
      <p:pic>
        <p:nvPicPr>
          <p:cNvPr id="27653" name="Picture 5">
            <a:extLst>
              <a:ext uri="{FF2B5EF4-FFF2-40B4-BE49-F238E27FC236}">
                <a16:creationId xmlns:a16="http://schemas.microsoft.com/office/drawing/2014/main" id="{1B8A9B71-95A6-45F6-BA27-9498DF0273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419350"/>
            <a:ext cx="3581400"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4" name="Text Box 6">
            <a:extLst>
              <a:ext uri="{FF2B5EF4-FFF2-40B4-BE49-F238E27FC236}">
                <a16:creationId xmlns:a16="http://schemas.microsoft.com/office/drawing/2014/main" id="{A6DAD771-9858-41CB-B508-D2E700C4246A}"/>
              </a:ext>
            </a:extLst>
          </p:cNvPr>
          <p:cNvSpPr txBox="1">
            <a:spLocks noChangeArrowheads="1"/>
          </p:cNvSpPr>
          <p:nvPr/>
        </p:nvSpPr>
        <p:spPr bwMode="auto">
          <a:xfrm>
            <a:off x="6015734" y="5362576"/>
            <a:ext cx="455314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License plate readers</a:t>
            </a:r>
          </a:p>
          <a:p>
            <a:pPr algn="ctr">
              <a:buClrTx/>
              <a:buFontTx/>
              <a:buNone/>
            </a:pPr>
            <a:r>
              <a:rPr lang="en-US" altLang="en-US" sz="1200">
                <a:solidFill>
                  <a:srgbClr val="0000FF"/>
                </a:solidFill>
                <a:latin typeface="Arial" panose="020B0604020202020204" pitchFamily="34" charset="0"/>
                <a:hlinkClick r:id="rId6"/>
              </a:rPr>
              <a:t>http://en.wikipedia.org/wiki/Automatic_number_plate_recognition</a:t>
            </a:r>
          </a:p>
          <a:p>
            <a:pPr algn="ctr">
              <a:buClrTx/>
              <a:buFontTx/>
              <a:buNone/>
            </a:pPr>
            <a:endParaRPr lang="en-US" altLang="en-US" sz="120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a:extLst>
              <a:ext uri="{FF2B5EF4-FFF2-40B4-BE49-F238E27FC236}">
                <a16:creationId xmlns:a16="http://schemas.microsoft.com/office/drawing/2014/main" id="{DCEB6E65-C910-4FF8-86C0-1966B32020CF}"/>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Face detection</a:t>
            </a:r>
          </a:p>
        </p:txBody>
      </p:sp>
      <p:sp>
        <p:nvSpPr>
          <p:cNvPr id="28674" name="Text Box 2">
            <a:extLst>
              <a:ext uri="{FF2B5EF4-FFF2-40B4-BE49-F238E27FC236}">
                <a16:creationId xmlns:a16="http://schemas.microsoft.com/office/drawing/2014/main" id="{7C9B07E5-214D-4D05-A6FD-9F63493D02CF}"/>
              </a:ext>
            </a:extLst>
          </p:cNvPr>
          <p:cNvSpPr txBox="1">
            <a:spLocks noChangeArrowheads="1"/>
          </p:cNvSpPr>
          <p:nvPr/>
        </p:nvSpPr>
        <p:spPr bwMode="auto">
          <a:xfrm>
            <a:off x="2209800" y="4876800"/>
            <a:ext cx="7772400" cy="209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spcBef>
                <a:spcPts val="800"/>
              </a:spcBef>
              <a:buFont typeface="Arial" panose="020B0604020202020204" pitchFamily="34" charset="0"/>
              <a:buChar char="•"/>
            </a:pPr>
            <a:r>
              <a:rPr lang="en-US" altLang="en-US" sz="3200"/>
              <a:t>Many new digital cameras now detect faces</a:t>
            </a:r>
          </a:p>
          <a:p>
            <a:pPr lvl="1">
              <a:spcBef>
                <a:spcPts val="700"/>
              </a:spcBef>
              <a:buFont typeface="Arial" panose="020B0604020202020204" pitchFamily="34" charset="0"/>
              <a:buChar char="–"/>
            </a:pPr>
            <a:r>
              <a:rPr lang="en-US" altLang="en-US" sz="2800"/>
              <a:t>Canon, Sony, Fuji, …</a:t>
            </a:r>
          </a:p>
          <a:p>
            <a:pPr lvl="1">
              <a:spcBef>
                <a:spcPts val="700"/>
              </a:spcBef>
            </a:pPr>
            <a:endParaRPr lang="en-US" altLang="en-US" sz="2800"/>
          </a:p>
        </p:txBody>
      </p:sp>
      <p:pic>
        <p:nvPicPr>
          <p:cNvPr id="28675" name="Picture 3">
            <a:extLst>
              <a:ext uri="{FF2B5EF4-FFF2-40B4-BE49-F238E27FC236}">
                <a16:creationId xmlns:a16="http://schemas.microsoft.com/office/drawing/2014/main" id="{FE05A1D2-852D-475A-B05E-47E5BE4D7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9" y="1371600"/>
            <a:ext cx="4619625"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id="{FE5D2B40-CF00-4E20-8B6B-03567729DB17}"/>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Smile detection</a:t>
            </a:r>
          </a:p>
        </p:txBody>
      </p:sp>
      <p:sp>
        <p:nvSpPr>
          <p:cNvPr id="29698" name="Text Box 2">
            <a:extLst>
              <a:ext uri="{FF2B5EF4-FFF2-40B4-BE49-F238E27FC236}">
                <a16:creationId xmlns:a16="http://schemas.microsoft.com/office/drawing/2014/main" id="{D54CDD49-FD99-4694-932B-3D10A15ACA22}"/>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9699" name="Picture 3">
            <a:extLst>
              <a:ext uri="{FF2B5EF4-FFF2-40B4-BE49-F238E27FC236}">
                <a16:creationId xmlns:a16="http://schemas.microsoft.com/office/drawing/2014/main" id="{5EC08135-C60F-4CBB-8168-9E9F95248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314" y="2170114"/>
            <a:ext cx="7443787" cy="3240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0" name="Picture 4">
            <a:extLst>
              <a:ext uri="{FF2B5EF4-FFF2-40B4-BE49-F238E27FC236}">
                <a16:creationId xmlns:a16="http://schemas.microsoft.com/office/drawing/2014/main" id="{93378F15-E850-4DDD-8E81-0A4B27B1E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143001"/>
            <a:ext cx="7467600" cy="1050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Rectangle 5">
            <a:extLst>
              <a:ext uri="{FF2B5EF4-FFF2-40B4-BE49-F238E27FC236}">
                <a16:creationId xmlns:a16="http://schemas.microsoft.com/office/drawing/2014/main" id="{A9CF5290-4FF4-40D2-B879-AD0FD9983707}"/>
              </a:ext>
            </a:extLst>
          </p:cNvPr>
          <p:cNvSpPr>
            <a:spLocks noChangeArrowheads="1"/>
          </p:cNvSpPr>
          <p:nvPr/>
        </p:nvSpPr>
        <p:spPr bwMode="auto">
          <a:xfrm>
            <a:off x="3400426" y="6276976"/>
            <a:ext cx="50784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2000">
                <a:solidFill>
                  <a:srgbClr val="0000FF"/>
                </a:solidFill>
                <a:latin typeface="Arial" panose="020B0604020202020204" pitchFamily="34" charset="0"/>
                <a:hlinkClick r:id="rId5"/>
              </a:rPr>
              <a:t>Sony Cyber-shot® T70 Digital Still Camera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765129DB-8AAD-476F-85A5-16FAA0E02A18}"/>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3D from thousands of images</a:t>
            </a:r>
          </a:p>
        </p:txBody>
      </p:sp>
      <p:grpSp>
        <p:nvGrpSpPr>
          <p:cNvPr id="30723" name="Group 3">
            <a:extLst>
              <a:ext uri="{FF2B5EF4-FFF2-40B4-BE49-F238E27FC236}">
                <a16:creationId xmlns:a16="http://schemas.microsoft.com/office/drawing/2014/main" id="{89850C05-012C-4F4E-9FFF-FC477ED927A9}"/>
              </a:ext>
            </a:extLst>
          </p:cNvPr>
          <p:cNvGrpSpPr>
            <a:grpSpLocks/>
          </p:cNvGrpSpPr>
          <p:nvPr/>
        </p:nvGrpSpPr>
        <p:grpSpPr bwMode="auto">
          <a:xfrm>
            <a:off x="1828800" y="2286000"/>
            <a:ext cx="3786188" cy="2687638"/>
            <a:chOff x="192" y="1440"/>
            <a:chExt cx="2385" cy="1693"/>
          </a:xfrm>
        </p:grpSpPr>
        <p:pic>
          <p:nvPicPr>
            <p:cNvPr id="30724" name="Picture 4">
              <a:extLst>
                <a:ext uri="{FF2B5EF4-FFF2-40B4-BE49-F238E27FC236}">
                  <a16:creationId xmlns:a16="http://schemas.microsoft.com/office/drawing/2014/main" id="{4C477EB8-D3B9-45E0-9F99-FA6DD200A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2385" cy="16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5" name="Text Box 5">
              <a:extLst>
                <a:ext uri="{FF2B5EF4-FFF2-40B4-BE49-F238E27FC236}">
                  <a16:creationId xmlns:a16="http://schemas.microsoft.com/office/drawing/2014/main" id="{E54DC64C-0530-4269-B8CC-B13A83C610DF}"/>
                </a:ext>
              </a:extLst>
            </p:cNvPr>
            <p:cNvSpPr txBox="1">
              <a:spLocks noChangeArrowheads="1"/>
            </p:cNvSpPr>
            <p:nvPr/>
          </p:nvSpPr>
          <p:spPr bwMode="auto">
            <a:xfrm>
              <a:off x="192" y="1440"/>
              <a:ext cx="2385" cy="1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30726" name="Picture 6">
            <a:extLst>
              <a:ext uri="{FF2B5EF4-FFF2-40B4-BE49-F238E27FC236}">
                <a16:creationId xmlns:a16="http://schemas.microsoft.com/office/drawing/2014/main" id="{DC72D198-E82D-4014-A01F-FBA017D9F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286000"/>
            <a:ext cx="5011738" cy="2819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4732B4F4-7471-45DC-B9B4-E6CEF3B3C5FC}"/>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Object recognition (in supermarkets)</a:t>
            </a:r>
          </a:p>
        </p:txBody>
      </p:sp>
      <p:sp>
        <p:nvSpPr>
          <p:cNvPr id="31746" name="Text Box 2">
            <a:extLst>
              <a:ext uri="{FF2B5EF4-FFF2-40B4-BE49-F238E27FC236}">
                <a16:creationId xmlns:a16="http://schemas.microsoft.com/office/drawing/2014/main" id="{54605E9C-B812-4A54-9948-EDDF9B7F26D4}"/>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1747" name="Picture 3">
            <a:extLst>
              <a:ext uri="{FF2B5EF4-FFF2-40B4-BE49-F238E27FC236}">
                <a16:creationId xmlns:a16="http://schemas.microsoft.com/office/drawing/2014/main" id="{0AC2D9E6-8FFB-4E9F-8145-8F00079EB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450" y="1219200"/>
            <a:ext cx="2774950" cy="3295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8" name="Rectangle 4">
            <a:extLst>
              <a:ext uri="{FF2B5EF4-FFF2-40B4-BE49-F238E27FC236}">
                <a16:creationId xmlns:a16="http://schemas.microsoft.com/office/drawing/2014/main" id="{7FE2C632-E4BA-4AC9-930C-9A04D43C61F0}"/>
              </a:ext>
            </a:extLst>
          </p:cNvPr>
          <p:cNvSpPr>
            <a:spLocks noChangeArrowheads="1"/>
          </p:cNvSpPr>
          <p:nvPr/>
        </p:nvSpPr>
        <p:spPr bwMode="auto">
          <a:xfrm>
            <a:off x="3016250" y="4864786"/>
            <a:ext cx="6737350"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solidFill>
                  <a:srgbClr val="0000FF"/>
                </a:solidFill>
                <a:latin typeface="Arial" panose="020B0604020202020204" pitchFamily="34" charset="0"/>
                <a:hlinkClick r:id="rId4"/>
              </a:rPr>
              <a:t>LaneHawk by EvolutionRobotics</a:t>
            </a:r>
          </a:p>
          <a:p>
            <a:pPr>
              <a:buClrTx/>
              <a:buFontTx/>
              <a:buNone/>
            </a:pPr>
            <a:r>
              <a:rPr lang="en-US" altLang="en-US" sz="1600">
                <a:latin typeface="Arial" panose="020B0604020202020204" pitchFamily="34"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245A4626-4BF4-4AEA-8DBF-7CF3D4233C3D}"/>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Vision-based biometrics</a:t>
            </a:r>
          </a:p>
        </p:txBody>
      </p:sp>
      <p:pic>
        <p:nvPicPr>
          <p:cNvPr id="32770" name="Picture 2">
            <a:extLst>
              <a:ext uri="{FF2B5EF4-FFF2-40B4-BE49-F238E27FC236}">
                <a16:creationId xmlns:a16="http://schemas.microsoft.com/office/drawing/2014/main" id="{16132D57-C2C3-40AF-8BD8-9FDD7838F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362450"/>
            <a:ext cx="3124200" cy="234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1" name="Picture 3">
            <a:extLst>
              <a:ext uri="{FF2B5EF4-FFF2-40B4-BE49-F238E27FC236}">
                <a16:creationId xmlns:a16="http://schemas.microsoft.com/office/drawing/2014/main" id="{CBDA3534-FA2F-4DCD-AAB2-E14242CED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362450"/>
            <a:ext cx="3124200" cy="234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2" name="Picture 4">
            <a:extLst>
              <a:ext uri="{FF2B5EF4-FFF2-40B4-BE49-F238E27FC236}">
                <a16:creationId xmlns:a16="http://schemas.microsoft.com/office/drawing/2014/main" id="{C5F00C0D-D117-4AB8-A67B-783E753A7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762001"/>
            <a:ext cx="3810000" cy="2847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3" name="Rectangle 5">
            <a:extLst>
              <a:ext uri="{FF2B5EF4-FFF2-40B4-BE49-F238E27FC236}">
                <a16:creationId xmlns:a16="http://schemas.microsoft.com/office/drawing/2014/main" id="{6E2373B6-7E0F-4F16-B47F-5A90248C9FF8}"/>
              </a:ext>
            </a:extLst>
          </p:cNvPr>
          <p:cNvSpPr>
            <a:spLocks noChangeArrowheads="1"/>
          </p:cNvSpPr>
          <p:nvPr/>
        </p:nvSpPr>
        <p:spPr bwMode="auto">
          <a:xfrm>
            <a:off x="2971800" y="3656223"/>
            <a:ext cx="673735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a:t>
            </a:r>
            <a:r>
              <a:rPr lang="en-US" altLang="en-US" sz="1600" i="1">
                <a:latin typeface="Arial" panose="020B0604020202020204" pitchFamily="34" charset="0"/>
              </a:rPr>
              <a:t>How the Afghan Girl was Identified by Her Iris Patterns</a:t>
            </a:r>
            <a:r>
              <a:rPr lang="en-US" altLang="en-US" sz="1600">
                <a:latin typeface="Arial" panose="020B0604020202020204" pitchFamily="34" charset="0"/>
              </a:rPr>
              <a:t>”  Read the </a:t>
            </a:r>
            <a:r>
              <a:rPr lang="en-US" altLang="en-US" sz="1600">
                <a:solidFill>
                  <a:srgbClr val="0000FF"/>
                </a:solidFill>
                <a:latin typeface="Arial" panose="020B0604020202020204" pitchFamily="34" charset="0"/>
                <a:hlinkClick r:id="rId6"/>
              </a:rPr>
              <a:t>story </a:t>
            </a:r>
          </a:p>
          <a:p>
            <a:pPr algn="ctr">
              <a:buClrTx/>
              <a:buFontTx/>
              <a:buNone/>
            </a:pPr>
            <a:r>
              <a:rPr lang="en-US" altLang="en-US" sz="1600">
                <a:solidFill>
                  <a:srgbClr val="0000FF"/>
                </a:solidFill>
                <a:latin typeface="Arial" panose="020B0604020202020204" pitchFamily="34" charset="0"/>
                <a:hlinkClick r:id="rId7"/>
              </a:rPr>
              <a:t>wikipedia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2C70E823-DF25-44A1-A199-F0224B6AC398}"/>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Login without a password…</a:t>
            </a:r>
          </a:p>
        </p:txBody>
      </p:sp>
      <p:sp>
        <p:nvSpPr>
          <p:cNvPr id="33794" name="Text Box 2">
            <a:extLst>
              <a:ext uri="{FF2B5EF4-FFF2-40B4-BE49-F238E27FC236}">
                <a16:creationId xmlns:a16="http://schemas.microsoft.com/office/drawing/2014/main" id="{8EDC9AC4-6914-4988-90E3-70E005C17278}"/>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3795" name="Picture 3">
            <a:extLst>
              <a:ext uri="{FF2B5EF4-FFF2-40B4-BE49-F238E27FC236}">
                <a16:creationId xmlns:a16="http://schemas.microsoft.com/office/drawing/2014/main" id="{34F496FA-D92C-4864-89AB-452D36A69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26" y="1333500"/>
            <a:ext cx="2136775" cy="400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6" name="Rectangle 4">
            <a:extLst>
              <a:ext uri="{FF2B5EF4-FFF2-40B4-BE49-F238E27FC236}">
                <a16:creationId xmlns:a16="http://schemas.microsoft.com/office/drawing/2014/main" id="{0AB6A971-7F60-4A25-86B1-85A51344CDE5}"/>
              </a:ext>
            </a:extLst>
          </p:cNvPr>
          <p:cNvSpPr>
            <a:spLocks noChangeArrowheads="1"/>
          </p:cNvSpPr>
          <p:nvPr/>
        </p:nvSpPr>
        <p:spPr bwMode="auto">
          <a:xfrm>
            <a:off x="3048000" y="5405568"/>
            <a:ext cx="25146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Fingerprint scanners on many new laptops, </a:t>
            </a:r>
            <a:br>
              <a:rPr lang="en-US" altLang="en-US" sz="1600">
                <a:latin typeface="Arial" panose="020B0604020202020204" pitchFamily="34" charset="0"/>
              </a:rPr>
            </a:br>
            <a:r>
              <a:rPr lang="en-US" altLang="en-US" sz="1600">
                <a:latin typeface="Arial" panose="020B0604020202020204" pitchFamily="34" charset="0"/>
              </a:rPr>
              <a:t>other devices</a:t>
            </a:r>
          </a:p>
        </p:txBody>
      </p:sp>
      <p:pic>
        <p:nvPicPr>
          <p:cNvPr id="33797" name="Picture 5">
            <a:extLst>
              <a:ext uri="{FF2B5EF4-FFF2-40B4-BE49-F238E27FC236}">
                <a16:creationId xmlns:a16="http://schemas.microsoft.com/office/drawing/2014/main" id="{3EA240E3-E2E8-4CD8-AC53-E6425B341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326" y="3048000"/>
            <a:ext cx="1057275"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8" name="Picture 6">
            <a:extLst>
              <a:ext uri="{FF2B5EF4-FFF2-40B4-BE49-F238E27FC236}">
                <a16:creationId xmlns:a16="http://schemas.microsoft.com/office/drawing/2014/main" id="{A9DFF837-E366-42C4-B590-E6D560299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2679700"/>
            <a:ext cx="2209800" cy="219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9" name="Rectangle 7">
            <a:extLst>
              <a:ext uri="{FF2B5EF4-FFF2-40B4-BE49-F238E27FC236}">
                <a16:creationId xmlns:a16="http://schemas.microsoft.com/office/drawing/2014/main" id="{D2ED66F2-4A83-4743-88C0-792A5559EF7E}"/>
              </a:ext>
            </a:extLst>
          </p:cNvPr>
          <p:cNvSpPr>
            <a:spLocks noChangeArrowheads="1"/>
          </p:cNvSpPr>
          <p:nvPr/>
        </p:nvSpPr>
        <p:spPr bwMode="auto">
          <a:xfrm>
            <a:off x="6477000" y="5282279"/>
            <a:ext cx="3581400"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Face recognition systems now beginning to appear more widely</a:t>
            </a:r>
            <a:br>
              <a:rPr lang="en-US" altLang="en-US" sz="1600">
                <a:latin typeface="Arial" panose="020B0604020202020204" pitchFamily="34" charset="0"/>
              </a:rPr>
            </a:br>
            <a:r>
              <a:rPr lang="en-US" altLang="en-US" sz="1400">
                <a:solidFill>
                  <a:srgbClr val="0000FF"/>
                </a:solidFill>
                <a:latin typeface="Arial" panose="020B0604020202020204" pitchFamily="34" charset="0"/>
                <a:hlinkClick r:id="rId6"/>
              </a:rPr>
              <a:t>http://www.sensiblevision.com/</a:t>
            </a:r>
          </a:p>
          <a:p>
            <a:pPr algn="ctr">
              <a:buClrTx/>
              <a:buFontTx/>
              <a:buNone/>
            </a:pPr>
            <a:endParaRPr lang="en-US" altLang="en-US" sz="1400">
              <a:latin typeface="Arial" panose="020B0604020202020204" pitchFamily="34" charset="0"/>
            </a:endParaRPr>
          </a:p>
        </p:txBody>
      </p:sp>
      <p:pic>
        <p:nvPicPr>
          <p:cNvPr id="33800" name="Picture 8">
            <a:extLst>
              <a:ext uri="{FF2B5EF4-FFF2-40B4-BE49-F238E27FC236}">
                <a16:creationId xmlns:a16="http://schemas.microsoft.com/office/drawing/2014/main" id="{3FADEE96-9D41-4314-A821-F1B1D10EE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2933700"/>
            <a:ext cx="1714500"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F4E80D62-CFBF-4DD4-90EA-C2719B208E37}"/>
              </a:ext>
            </a:extLst>
          </p:cNvPr>
          <p:cNvSpPr txBox="1">
            <a:spLocks noChangeArrowheads="1"/>
          </p:cNvSpPr>
          <p:nvPr/>
        </p:nvSpPr>
        <p:spPr bwMode="auto">
          <a:xfrm>
            <a:off x="1981200" y="-76200"/>
            <a:ext cx="82296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3200" dirty="0"/>
              <a:t>Ridiculously brief history of computer vision</a:t>
            </a:r>
          </a:p>
        </p:txBody>
      </p:sp>
      <p:pic>
        <p:nvPicPr>
          <p:cNvPr id="25602" name="Picture 2">
            <a:extLst>
              <a:ext uri="{FF2B5EF4-FFF2-40B4-BE49-F238E27FC236}">
                <a16:creationId xmlns:a16="http://schemas.microsoft.com/office/drawing/2014/main" id="{E1EA1425-0A42-4272-8852-3E4EA01D4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762001"/>
            <a:ext cx="1752600" cy="167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3" name="Text Box 3">
            <a:extLst>
              <a:ext uri="{FF2B5EF4-FFF2-40B4-BE49-F238E27FC236}">
                <a16:creationId xmlns:a16="http://schemas.microsoft.com/office/drawing/2014/main" id="{8C05DD93-BBB8-4A96-B27F-4717E76C44B8}"/>
              </a:ext>
            </a:extLst>
          </p:cNvPr>
          <p:cNvSpPr txBox="1">
            <a:spLocks noChangeArrowheads="1"/>
          </p:cNvSpPr>
          <p:nvPr/>
        </p:nvSpPr>
        <p:spPr bwMode="auto">
          <a:xfrm>
            <a:off x="1981200" y="990601"/>
            <a:ext cx="5486400" cy="5725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lnSpc>
                <a:spcPct val="90000"/>
              </a:lnSpc>
              <a:spcBef>
                <a:spcPts val="600"/>
              </a:spcBef>
              <a:buFont typeface="Arial" panose="020B0604020202020204" pitchFamily="34" charset="0"/>
              <a:buChar char="•"/>
            </a:pPr>
            <a:r>
              <a:rPr lang="en-US" altLang="en-US" sz="2400" dirty="0"/>
              <a:t>1966: Minsky assigns computer vision as an undergrad summer project</a:t>
            </a:r>
          </a:p>
          <a:p>
            <a:pPr>
              <a:lnSpc>
                <a:spcPct val="90000"/>
              </a:lnSpc>
              <a:spcBef>
                <a:spcPts val="600"/>
              </a:spcBef>
              <a:buFont typeface="Arial" panose="020B0604020202020204" pitchFamily="34" charset="0"/>
              <a:buChar char="•"/>
            </a:pPr>
            <a:r>
              <a:rPr lang="en-US" altLang="en-US" sz="2400" dirty="0"/>
              <a:t>1960’s: interpretation of synthetic worlds</a:t>
            </a:r>
          </a:p>
          <a:p>
            <a:pPr>
              <a:lnSpc>
                <a:spcPct val="90000"/>
              </a:lnSpc>
              <a:spcBef>
                <a:spcPts val="600"/>
              </a:spcBef>
              <a:buFont typeface="Arial" panose="020B0604020202020204" pitchFamily="34" charset="0"/>
              <a:buChar char="•"/>
            </a:pPr>
            <a:r>
              <a:rPr lang="en-US" altLang="en-US" sz="2400" dirty="0"/>
              <a:t>1970’s: some progress on interpreting selected images</a:t>
            </a:r>
          </a:p>
          <a:p>
            <a:pPr>
              <a:lnSpc>
                <a:spcPct val="90000"/>
              </a:lnSpc>
              <a:spcBef>
                <a:spcPts val="600"/>
              </a:spcBef>
              <a:buFont typeface="Arial" panose="020B0604020202020204" pitchFamily="34" charset="0"/>
              <a:buChar char="•"/>
            </a:pPr>
            <a:r>
              <a:rPr lang="en-US" altLang="en-US" sz="2400" dirty="0"/>
              <a:t>1980’s: ANNs come and go; shift toward geometry and increased mathematical rigor</a:t>
            </a:r>
          </a:p>
          <a:p>
            <a:pPr>
              <a:lnSpc>
                <a:spcPct val="90000"/>
              </a:lnSpc>
              <a:spcBef>
                <a:spcPts val="600"/>
              </a:spcBef>
              <a:buFont typeface="Arial" panose="020B0604020202020204" pitchFamily="34" charset="0"/>
              <a:buChar char="•"/>
            </a:pPr>
            <a:r>
              <a:rPr lang="en-US" altLang="en-US" sz="2400" dirty="0"/>
              <a:t>1990’s: face recognition; statistical analysis in vogue</a:t>
            </a:r>
          </a:p>
          <a:p>
            <a:pPr>
              <a:lnSpc>
                <a:spcPct val="90000"/>
              </a:lnSpc>
              <a:spcBef>
                <a:spcPts val="600"/>
              </a:spcBef>
              <a:buFont typeface="Arial" panose="020B0604020202020204" pitchFamily="34" charset="0"/>
              <a:buChar char="•"/>
            </a:pPr>
            <a:r>
              <a:rPr lang="en-US" altLang="en-US" sz="2400" dirty="0"/>
              <a:t>2000’s: broader recognition; large annotated datasets available; video processing starts</a:t>
            </a:r>
          </a:p>
          <a:p>
            <a:pPr>
              <a:lnSpc>
                <a:spcPct val="90000"/>
              </a:lnSpc>
              <a:spcBef>
                <a:spcPts val="600"/>
              </a:spcBef>
            </a:pPr>
            <a:endParaRPr lang="en-US" altLang="en-US" sz="2400" dirty="0"/>
          </a:p>
        </p:txBody>
      </p:sp>
      <p:sp>
        <p:nvSpPr>
          <p:cNvPr id="25604" name="Text Box 4">
            <a:extLst>
              <a:ext uri="{FF2B5EF4-FFF2-40B4-BE49-F238E27FC236}">
                <a16:creationId xmlns:a16="http://schemas.microsoft.com/office/drawing/2014/main" id="{3DEB0661-0D4D-441A-BB24-F8FB60A6FAA7}"/>
              </a:ext>
            </a:extLst>
          </p:cNvPr>
          <p:cNvSpPr txBox="1">
            <a:spLocks noChangeArrowheads="1"/>
          </p:cNvSpPr>
          <p:nvPr/>
        </p:nvSpPr>
        <p:spPr bwMode="auto">
          <a:xfrm>
            <a:off x="8308975" y="2286000"/>
            <a:ext cx="1146766"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400">
                <a:latin typeface="Arial" panose="020B0604020202020204" pitchFamily="34" charset="0"/>
              </a:rPr>
              <a:t>Guzman ‘68</a:t>
            </a:r>
          </a:p>
        </p:txBody>
      </p:sp>
      <p:pic>
        <p:nvPicPr>
          <p:cNvPr id="25605" name="Picture 5">
            <a:extLst>
              <a:ext uri="{FF2B5EF4-FFF2-40B4-BE49-F238E27FC236}">
                <a16:creationId xmlns:a16="http://schemas.microsoft.com/office/drawing/2014/main" id="{862194B2-CDED-40A8-BFFE-AF80964A7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4284" t="2715" r="4965" b="19206"/>
          <a:stretch>
            <a:fillRect/>
          </a:stretch>
        </p:blipFill>
        <p:spPr bwMode="auto">
          <a:xfrm>
            <a:off x="8001001" y="2590801"/>
            <a:ext cx="1863725" cy="1831975"/>
          </a:xfrm>
          <a:prstGeom prst="rect">
            <a:avLst/>
          </a:prstGeom>
          <a:noFill/>
          <a:ln>
            <a:noFill/>
          </a:ln>
          <a:effectLst/>
          <a:extLst>
            <a:ext uri="{909E8E84-426E-40DD-AFC4-6F175D3DCCD1}">
              <a14:hiddenFill xmlns:a14="http://schemas.microsoft.com/office/drawing/2010/main">
                <a:blipFill dpi="0" rotWithShape="0">
                  <a:blip/>
                  <a:srcRect l="64284" t="2715" r="4965" b="1920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0CF12F2B-4A09-45BD-9792-D64926799FCE}"/>
              </a:ext>
            </a:extLst>
          </p:cNvPr>
          <p:cNvSpPr txBox="1">
            <a:spLocks noChangeArrowheads="1"/>
          </p:cNvSpPr>
          <p:nvPr/>
        </p:nvSpPr>
        <p:spPr bwMode="auto">
          <a:xfrm>
            <a:off x="8310563" y="4343400"/>
            <a:ext cx="1525074"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400">
                <a:latin typeface="Arial" panose="020B0604020202020204" pitchFamily="34" charset="0"/>
              </a:rPr>
              <a:t>Ohta Kanade ‘78</a:t>
            </a:r>
          </a:p>
        </p:txBody>
      </p:sp>
      <p:pic>
        <p:nvPicPr>
          <p:cNvPr id="25607" name="Picture 7">
            <a:extLst>
              <a:ext uri="{FF2B5EF4-FFF2-40B4-BE49-F238E27FC236}">
                <a16:creationId xmlns:a16="http://schemas.microsoft.com/office/drawing/2014/main" id="{2BEAA4F7-3592-4486-B1CA-8ED80A390A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4800600"/>
            <a:ext cx="1466850" cy="175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8" name="Text Box 8">
            <a:extLst>
              <a:ext uri="{FF2B5EF4-FFF2-40B4-BE49-F238E27FC236}">
                <a16:creationId xmlns:a16="http://schemas.microsoft.com/office/drawing/2014/main" id="{5A498C26-286F-4921-989E-12CD8692B6B4}"/>
              </a:ext>
            </a:extLst>
          </p:cNvPr>
          <p:cNvSpPr txBox="1">
            <a:spLocks noChangeArrowheads="1"/>
          </p:cNvSpPr>
          <p:nvPr/>
        </p:nvSpPr>
        <p:spPr bwMode="auto">
          <a:xfrm>
            <a:off x="8002589" y="6477000"/>
            <a:ext cx="1925569"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400">
                <a:latin typeface="Arial" panose="020B0604020202020204" pitchFamily="34" charset="0"/>
              </a:rPr>
              <a:t>Turk and Pentland ‘91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603">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5602"/>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56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5603">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5605"/>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56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25603">
                                            <p:txEl>
                                              <p:pRg st="4" end="4"/>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25607"/>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560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17B626A2-1F2D-4D46-B96E-3F8D6D58B149}"/>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Object recognition (in mobile phones)</a:t>
            </a:r>
          </a:p>
        </p:txBody>
      </p:sp>
      <p:sp>
        <p:nvSpPr>
          <p:cNvPr id="34818" name="Text Box 2">
            <a:extLst>
              <a:ext uri="{FF2B5EF4-FFF2-40B4-BE49-F238E27FC236}">
                <a16:creationId xmlns:a16="http://schemas.microsoft.com/office/drawing/2014/main" id="{7E040BA7-786A-4A42-B8EE-10F89F924879}"/>
              </a:ext>
            </a:extLst>
          </p:cNvPr>
          <p:cNvSpPr txBox="1">
            <a:spLocks noChangeArrowheads="1"/>
          </p:cNvSpPr>
          <p:nvPr/>
        </p:nvSpPr>
        <p:spPr bwMode="auto">
          <a:xfrm>
            <a:off x="2209800" y="4495800"/>
            <a:ext cx="77724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1pPr>
            <a:lvl2pPr indent="-28416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Calibri" panose="020F0502020204030204" pitchFamily="34" charset="0"/>
                <a:cs typeface="DejaVu Sans" charset="0"/>
              </a:defRPr>
            </a:lvl9pPr>
          </a:lstStyle>
          <a:p>
            <a:pPr lvl="1">
              <a:spcBef>
                <a:spcPts val="700"/>
              </a:spcBef>
            </a:pPr>
            <a:r>
              <a:rPr lang="en-US" altLang="en-US" sz="2800">
                <a:solidFill>
                  <a:srgbClr val="0000FF"/>
                </a:solidFill>
                <a:hlinkClick r:id="rId3"/>
              </a:rPr>
              <a:t>Point &amp; Find</a:t>
            </a:r>
            <a:r>
              <a:rPr lang="en-US" altLang="en-US" sz="2800"/>
              <a:t>, </a:t>
            </a:r>
            <a:r>
              <a:rPr lang="en-US" altLang="en-US" sz="2800">
                <a:solidFill>
                  <a:srgbClr val="0000FF"/>
                </a:solidFill>
                <a:hlinkClick r:id="rId4"/>
              </a:rPr>
              <a:t>Nokia</a:t>
            </a:r>
          </a:p>
          <a:p>
            <a:pPr lvl="1">
              <a:spcBef>
                <a:spcPts val="700"/>
              </a:spcBef>
            </a:pPr>
            <a:r>
              <a:rPr lang="en-US" altLang="en-US" sz="2800">
                <a:solidFill>
                  <a:srgbClr val="0000FF"/>
                </a:solidFill>
                <a:hlinkClick r:id="rId5"/>
              </a:rPr>
              <a:t>Google Goggles</a:t>
            </a:r>
          </a:p>
        </p:txBody>
      </p:sp>
      <p:pic>
        <p:nvPicPr>
          <p:cNvPr id="34819" name="Picture 3">
            <a:extLst>
              <a:ext uri="{FF2B5EF4-FFF2-40B4-BE49-F238E27FC236}">
                <a16:creationId xmlns:a16="http://schemas.microsoft.com/office/drawing/2014/main" id="{FE61F1BF-C572-4C9F-8FCF-EBEEB1340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6" y="1371600"/>
            <a:ext cx="6543675" cy="2776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a:extLst>
              <a:ext uri="{FF2B5EF4-FFF2-40B4-BE49-F238E27FC236}">
                <a16:creationId xmlns:a16="http://schemas.microsoft.com/office/drawing/2014/main" id="{2B47D6C8-5A61-4925-96C5-62B4BA44D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371601"/>
            <a:ext cx="2343150" cy="3076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2" name="Picture 2">
            <a:extLst>
              <a:ext uri="{FF2B5EF4-FFF2-40B4-BE49-F238E27FC236}">
                <a16:creationId xmlns:a16="http://schemas.microsoft.com/office/drawing/2014/main" id="{4E93EAE2-12B3-490B-87BF-9E791DDFE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447801"/>
            <a:ext cx="5715000" cy="2619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3" name="Text Box 3">
            <a:extLst>
              <a:ext uri="{FF2B5EF4-FFF2-40B4-BE49-F238E27FC236}">
                <a16:creationId xmlns:a16="http://schemas.microsoft.com/office/drawing/2014/main" id="{B97C8944-FDD3-4389-BF7A-D8867A560206}"/>
              </a:ext>
            </a:extLst>
          </p:cNvPr>
          <p:cNvSpPr txBox="1">
            <a:spLocks noChangeArrowheads="1"/>
          </p:cNvSpPr>
          <p:nvPr/>
        </p:nvSpPr>
        <p:spPr bwMode="auto">
          <a:xfrm>
            <a:off x="3494089" y="5988051"/>
            <a:ext cx="5244041"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i="1">
                <a:latin typeface="Arial" panose="020B0604020202020204" pitchFamily="34" charset="0"/>
              </a:rPr>
              <a:t>The Matrix</a:t>
            </a:r>
            <a:r>
              <a:rPr lang="en-US" altLang="en-US" sz="1600">
                <a:latin typeface="Arial" panose="020B0604020202020204" pitchFamily="34" charset="0"/>
              </a:rPr>
              <a:t> movies, ESC Entertainment, XYZRGB, NRC</a:t>
            </a:r>
          </a:p>
        </p:txBody>
      </p:sp>
      <p:sp>
        <p:nvSpPr>
          <p:cNvPr id="35844" name="Text Box 4">
            <a:extLst>
              <a:ext uri="{FF2B5EF4-FFF2-40B4-BE49-F238E27FC236}">
                <a16:creationId xmlns:a16="http://schemas.microsoft.com/office/drawing/2014/main" id="{E1FA416B-9A09-4C8A-B193-5DEA9833FC93}"/>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Special effects:  shape capture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id="{5D911F8B-424B-40D8-9D10-EE9059122475}"/>
              </a:ext>
            </a:extLst>
          </p:cNvPr>
          <p:cNvSpPr txBox="1">
            <a:spLocks noChangeArrowheads="1"/>
          </p:cNvSpPr>
          <p:nvPr/>
        </p:nvSpPr>
        <p:spPr bwMode="auto">
          <a:xfrm>
            <a:off x="3676939" y="6096001"/>
            <a:ext cx="480161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i="1">
                <a:latin typeface="Arial" panose="020B0604020202020204" pitchFamily="34" charset="0"/>
              </a:rPr>
              <a:t>Pirates of the Carribean</a:t>
            </a:r>
            <a:r>
              <a:rPr lang="en-US" altLang="en-US" sz="1600">
                <a:latin typeface="Arial" panose="020B0604020202020204" pitchFamily="34" charset="0"/>
              </a:rPr>
              <a:t>, Industrial Light and Magic</a:t>
            </a:r>
          </a:p>
        </p:txBody>
      </p:sp>
      <p:sp>
        <p:nvSpPr>
          <p:cNvPr id="36866" name="Text Box 2">
            <a:extLst>
              <a:ext uri="{FF2B5EF4-FFF2-40B4-BE49-F238E27FC236}">
                <a16:creationId xmlns:a16="http://schemas.microsoft.com/office/drawing/2014/main" id="{9EE2AA9B-AC0C-4D14-86E9-5A63A574BBA7}"/>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Special effects:  motion capture</a:t>
            </a:r>
          </a:p>
        </p:txBody>
      </p:sp>
      <p:pic>
        <p:nvPicPr>
          <p:cNvPr id="36867" name="Picture 3">
            <a:extLst>
              <a:ext uri="{FF2B5EF4-FFF2-40B4-BE49-F238E27FC236}">
                <a16:creationId xmlns:a16="http://schemas.microsoft.com/office/drawing/2014/main" id="{FEDFD006-5EE1-44B2-83A6-427620F2D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1143001"/>
            <a:ext cx="5276850" cy="2409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8" name="Picture 4">
            <a:extLst>
              <a:ext uri="{FF2B5EF4-FFF2-40B4-BE49-F238E27FC236}">
                <a16:creationId xmlns:a16="http://schemas.microsoft.com/office/drawing/2014/main" id="{8D5644BC-F003-40CF-B494-FAE9E3CF7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339" y="3581400"/>
            <a:ext cx="5267325" cy="2419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id="{8F0CC40D-FB55-4F63-AEC1-9ADD0B034670}"/>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Sports</a:t>
            </a:r>
          </a:p>
        </p:txBody>
      </p:sp>
      <p:sp>
        <p:nvSpPr>
          <p:cNvPr id="37890" name="Text Box 2">
            <a:extLst>
              <a:ext uri="{FF2B5EF4-FFF2-40B4-BE49-F238E27FC236}">
                <a16:creationId xmlns:a16="http://schemas.microsoft.com/office/drawing/2014/main" id="{93C59FF9-6FE1-475E-81B5-3C032F06B399}"/>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7891" name="Picture 3">
            <a:extLst>
              <a:ext uri="{FF2B5EF4-FFF2-40B4-BE49-F238E27FC236}">
                <a16:creationId xmlns:a16="http://schemas.microsoft.com/office/drawing/2014/main" id="{C9391A3D-9742-4442-B312-A8B8522DD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552575"/>
            <a:ext cx="3810000" cy="285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2" name="Text Box 4">
            <a:extLst>
              <a:ext uri="{FF2B5EF4-FFF2-40B4-BE49-F238E27FC236}">
                <a16:creationId xmlns:a16="http://schemas.microsoft.com/office/drawing/2014/main" id="{234773FF-4A36-4E9E-908D-70BB0DCE325E}"/>
              </a:ext>
            </a:extLst>
          </p:cNvPr>
          <p:cNvSpPr txBox="1">
            <a:spLocks noChangeArrowheads="1"/>
          </p:cNvSpPr>
          <p:nvPr/>
        </p:nvSpPr>
        <p:spPr bwMode="auto">
          <a:xfrm>
            <a:off x="3946532" y="4495801"/>
            <a:ext cx="4268774" cy="1079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i="1">
                <a:latin typeface="Arial" panose="020B0604020202020204" pitchFamily="34" charset="0"/>
              </a:rPr>
              <a:t>Sportvision</a:t>
            </a:r>
            <a:r>
              <a:rPr lang="en-US" altLang="en-US" sz="1600">
                <a:latin typeface="Arial" panose="020B0604020202020204" pitchFamily="34" charset="0"/>
              </a:rPr>
              <a:t> first down line</a:t>
            </a:r>
          </a:p>
          <a:p>
            <a:pPr algn="ctr">
              <a:buClrTx/>
              <a:buFontTx/>
              <a:buNone/>
            </a:pPr>
            <a:r>
              <a:rPr lang="en-US" altLang="en-US" sz="1600">
                <a:latin typeface="Arial" panose="020B0604020202020204" pitchFamily="34" charset="0"/>
              </a:rPr>
              <a:t>Nice </a:t>
            </a:r>
            <a:r>
              <a:rPr lang="en-US" altLang="en-US" sz="1600">
                <a:solidFill>
                  <a:srgbClr val="0000FF"/>
                </a:solidFill>
                <a:latin typeface="Arial" panose="020B0604020202020204" pitchFamily="34" charset="0"/>
                <a:hlinkClick r:id="rId4"/>
              </a:rPr>
              <a:t>explanation</a:t>
            </a:r>
            <a:r>
              <a:rPr lang="en-US" altLang="en-US" sz="1600">
                <a:latin typeface="Arial" panose="020B0604020202020204" pitchFamily="34" charset="0"/>
              </a:rPr>
              <a:t> on </a:t>
            </a:r>
            <a:r>
              <a:rPr lang="en-US" altLang="en-US" sz="1600">
                <a:solidFill>
                  <a:srgbClr val="0000FF"/>
                </a:solidFill>
                <a:latin typeface="Arial" panose="020B0604020202020204" pitchFamily="34" charset="0"/>
                <a:hlinkClick r:id="rId5"/>
              </a:rPr>
              <a:t>www.howstuffworks.com</a:t>
            </a:r>
          </a:p>
          <a:p>
            <a:pPr algn="ctr">
              <a:buClrTx/>
              <a:buFontTx/>
              <a:buNone/>
            </a:pPr>
            <a:endParaRPr lang="en-US" altLang="en-US" sz="1600">
              <a:latin typeface="Arial" panose="020B0604020202020204" pitchFamily="34" charset="0"/>
            </a:endParaRPr>
          </a:p>
          <a:p>
            <a:pPr algn="ctr">
              <a:buClrTx/>
              <a:buFontTx/>
              <a:buNone/>
            </a:pPr>
            <a:r>
              <a:rPr lang="en-US" altLang="en-US" sz="1600">
                <a:solidFill>
                  <a:srgbClr val="0000FF"/>
                </a:solidFill>
                <a:latin typeface="Arial" panose="020B0604020202020204" pitchFamily="34" charset="0"/>
                <a:hlinkClick r:id="rId6"/>
              </a:rPr>
              <a:t>http://www.sportvision.com/video.html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id="{B0CDFD4A-B13C-448A-A8B8-28C786FE6C76}"/>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Smart cars</a:t>
            </a:r>
          </a:p>
        </p:txBody>
      </p:sp>
      <p:sp>
        <p:nvSpPr>
          <p:cNvPr id="38914" name="Text Box 2">
            <a:extLst>
              <a:ext uri="{FF2B5EF4-FFF2-40B4-BE49-F238E27FC236}">
                <a16:creationId xmlns:a16="http://schemas.microsoft.com/office/drawing/2014/main" id="{FD781CCD-5BA9-4165-9CA5-29DDE0F7A9FD}"/>
              </a:ext>
            </a:extLst>
          </p:cNvPr>
          <p:cNvSpPr txBox="1">
            <a:spLocks noChangeArrowheads="1"/>
          </p:cNvSpPr>
          <p:nvPr/>
        </p:nvSpPr>
        <p:spPr bwMode="auto">
          <a:xfrm>
            <a:off x="2209800" y="4876800"/>
            <a:ext cx="80772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spcBef>
                <a:spcPts val="800"/>
              </a:spcBef>
              <a:buClr>
                <a:srgbClr val="0000FF"/>
              </a:buClr>
              <a:buFont typeface="Arial" panose="020B0604020202020204" pitchFamily="34" charset="0"/>
              <a:buChar char="•"/>
            </a:pPr>
            <a:r>
              <a:rPr lang="en-US" altLang="en-US" sz="3200">
                <a:solidFill>
                  <a:srgbClr val="0000FF"/>
                </a:solidFill>
                <a:hlinkClick r:id="rId3"/>
              </a:rPr>
              <a:t>Mobileye</a:t>
            </a:r>
          </a:p>
          <a:p>
            <a:pPr lvl="1">
              <a:spcBef>
                <a:spcPts val="700"/>
              </a:spcBef>
              <a:buFont typeface="Arial" panose="020B0604020202020204" pitchFamily="34" charset="0"/>
              <a:buChar char="–"/>
            </a:pPr>
            <a:r>
              <a:rPr lang="en-US" altLang="en-US" sz="2800"/>
              <a:t>Vision systems currently in high-end BMW, GM, Volvo models </a:t>
            </a:r>
          </a:p>
          <a:p>
            <a:pPr lvl="1">
              <a:spcBef>
                <a:spcPts val="700"/>
              </a:spcBef>
              <a:buFont typeface="Arial" panose="020B0604020202020204" pitchFamily="34" charset="0"/>
              <a:buChar char="–"/>
            </a:pPr>
            <a:r>
              <a:rPr lang="en-US" altLang="en-US" sz="2800"/>
              <a:t>By 2010:  70% of car manufacturers.</a:t>
            </a:r>
          </a:p>
        </p:txBody>
      </p:sp>
      <p:pic>
        <p:nvPicPr>
          <p:cNvPr id="38915" name="Picture 3">
            <a:extLst>
              <a:ext uri="{FF2B5EF4-FFF2-40B4-BE49-F238E27FC236}">
                <a16:creationId xmlns:a16="http://schemas.microsoft.com/office/drawing/2014/main" id="{A42982DC-AEA0-4D2C-9CDF-CEFECFE5C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6" y="869950"/>
            <a:ext cx="7781925" cy="4006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6" name="Text Box 4">
            <a:extLst>
              <a:ext uri="{FF2B5EF4-FFF2-40B4-BE49-F238E27FC236}">
                <a16:creationId xmlns:a16="http://schemas.microsoft.com/office/drawing/2014/main" id="{0555ED97-206F-457E-91F8-94738A296612}"/>
              </a:ext>
            </a:extLst>
          </p:cNvPr>
          <p:cNvSpPr txBox="1">
            <a:spLocks noChangeArrowheads="1"/>
          </p:cNvSpPr>
          <p:nvPr/>
        </p:nvSpPr>
        <p:spPr bwMode="auto">
          <a:xfrm>
            <a:off x="6084400" y="425451"/>
            <a:ext cx="399036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Slide content courtesy of Amnon Shashua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73138645-8028-4130-A5B9-76286CFB699C}"/>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Google cars</a:t>
            </a:r>
          </a:p>
        </p:txBody>
      </p:sp>
      <p:pic>
        <p:nvPicPr>
          <p:cNvPr id="39938" name="Picture 2">
            <a:extLst>
              <a:ext uri="{FF2B5EF4-FFF2-40B4-BE49-F238E27FC236}">
                <a16:creationId xmlns:a16="http://schemas.microsoft.com/office/drawing/2014/main" id="{47442320-B5FD-44EB-97A0-D1393B123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28800"/>
            <a:ext cx="5715000" cy="340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39" name="Text Box 3">
            <a:extLst>
              <a:ext uri="{FF2B5EF4-FFF2-40B4-BE49-F238E27FC236}">
                <a16:creationId xmlns:a16="http://schemas.microsoft.com/office/drawing/2014/main" id="{E998874A-ADF4-4B29-9498-1566915A85F1}"/>
              </a:ext>
            </a:extLst>
          </p:cNvPr>
          <p:cNvSpPr txBox="1">
            <a:spLocks noChangeArrowheads="1"/>
          </p:cNvSpPr>
          <p:nvPr/>
        </p:nvSpPr>
        <p:spPr bwMode="auto">
          <a:xfrm>
            <a:off x="1873250" y="6488114"/>
            <a:ext cx="8652090"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a:solidFill>
                  <a:srgbClr val="0000FF"/>
                </a:solidFill>
                <a:latin typeface="Arial" panose="020B0604020202020204" pitchFamily="34" charset="0"/>
                <a:hlinkClick r:id="rId4"/>
              </a:rPr>
              <a:t>http://www.nytimes.com/2010/10/10/science/10google.html?ref=artificialintelligence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551E3386-3706-4C9C-BAA9-79E671BC872E}"/>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Vision-based interaction (and games)</a:t>
            </a:r>
          </a:p>
        </p:txBody>
      </p:sp>
      <p:pic>
        <p:nvPicPr>
          <p:cNvPr id="40962" name="Picture 2">
            <a:extLst>
              <a:ext uri="{FF2B5EF4-FFF2-40B4-BE49-F238E27FC236}">
                <a16:creationId xmlns:a16="http://schemas.microsoft.com/office/drawing/2014/main" id="{002FD300-5C9C-4103-ABFD-57B5A6C62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1"/>
            <a:ext cx="2476500" cy="3286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3" name="Picture 3">
            <a:extLst>
              <a:ext uri="{FF2B5EF4-FFF2-40B4-BE49-F238E27FC236}">
                <a16:creationId xmlns:a16="http://schemas.microsoft.com/office/drawing/2014/main" id="{8879341E-EC5A-453F-9EA9-9D41B8593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733800"/>
            <a:ext cx="3352800" cy="223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4" name="Picture 4">
            <a:extLst>
              <a:ext uri="{FF2B5EF4-FFF2-40B4-BE49-F238E27FC236}">
                <a16:creationId xmlns:a16="http://schemas.microsoft.com/office/drawing/2014/main" id="{D92B9388-F133-4C08-8290-030647C4F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3429000" cy="2020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5" name="Text Box 5">
            <a:extLst>
              <a:ext uri="{FF2B5EF4-FFF2-40B4-BE49-F238E27FC236}">
                <a16:creationId xmlns:a16="http://schemas.microsoft.com/office/drawing/2014/main" id="{FDBC3D87-B07A-42BF-A08E-075EAEF87DB3}"/>
              </a:ext>
            </a:extLst>
          </p:cNvPr>
          <p:cNvSpPr txBox="1">
            <a:spLocks noChangeArrowheads="1"/>
          </p:cNvSpPr>
          <p:nvPr/>
        </p:nvSpPr>
        <p:spPr bwMode="auto">
          <a:xfrm>
            <a:off x="1796110" y="4683919"/>
            <a:ext cx="3362116" cy="1079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dirty="0">
                <a:latin typeface="Arial" panose="020B0604020202020204" pitchFamily="34" charset="0"/>
              </a:rPr>
              <a:t>Nintendo Wii has camera-based IR</a:t>
            </a:r>
            <a:br>
              <a:rPr lang="en-US" altLang="en-US" sz="1600" dirty="0">
                <a:latin typeface="Arial" panose="020B0604020202020204" pitchFamily="34" charset="0"/>
              </a:rPr>
            </a:br>
            <a:r>
              <a:rPr lang="en-US" altLang="en-US" sz="1600" dirty="0">
                <a:latin typeface="Arial" panose="020B0604020202020204" pitchFamily="34" charset="0"/>
              </a:rPr>
              <a:t>tracking built in.  See </a:t>
            </a:r>
            <a:r>
              <a:rPr lang="en-US" altLang="en-US" sz="1600" dirty="0">
                <a:solidFill>
                  <a:srgbClr val="0000FF"/>
                </a:solidFill>
                <a:latin typeface="Arial" panose="020B0604020202020204" pitchFamily="34" charset="0"/>
                <a:hlinkClick r:id="rId6"/>
              </a:rPr>
              <a:t>Lee’s work at</a:t>
            </a:r>
            <a:br>
              <a:rPr lang="en-US" altLang="en-US" sz="1600" dirty="0">
                <a:solidFill>
                  <a:srgbClr val="0000FF"/>
                </a:solidFill>
                <a:latin typeface="Arial" panose="020B0604020202020204" pitchFamily="34" charset="0"/>
                <a:hlinkClick r:id="rId6"/>
              </a:rPr>
            </a:br>
            <a:r>
              <a:rPr lang="en-US" altLang="en-US" sz="1600" dirty="0">
                <a:solidFill>
                  <a:srgbClr val="0000FF"/>
                </a:solidFill>
                <a:latin typeface="Arial" panose="020B0604020202020204" pitchFamily="34" charset="0"/>
                <a:hlinkClick r:id="rId6"/>
              </a:rPr>
              <a:t>CMU </a:t>
            </a:r>
            <a:r>
              <a:rPr lang="en-US" altLang="en-US" sz="1600" dirty="0">
                <a:latin typeface="Arial" panose="020B0604020202020204" pitchFamily="34" charset="0"/>
              </a:rPr>
              <a:t>on clever tricks on using it to</a:t>
            </a:r>
            <a:br>
              <a:rPr lang="en-US" altLang="en-US" sz="1600" dirty="0">
                <a:latin typeface="Arial" panose="020B0604020202020204" pitchFamily="34" charset="0"/>
              </a:rPr>
            </a:br>
            <a:r>
              <a:rPr lang="en-US" altLang="en-US" sz="1600" dirty="0">
                <a:latin typeface="Arial" panose="020B0604020202020204" pitchFamily="34" charset="0"/>
              </a:rPr>
              <a:t>create a </a:t>
            </a:r>
            <a:r>
              <a:rPr lang="en-US" altLang="en-US" sz="1600" dirty="0">
                <a:solidFill>
                  <a:srgbClr val="0000FF"/>
                </a:solidFill>
                <a:latin typeface="Arial" panose="020B0604020202020204" pitchFamily="34" charset="0"/>
                <a:hlinkClick r:id="rId7"/>
              </a:rPr>
              <a:t>multi-touch display</a:t>
            </a:r>
            <a:r>
              <a:rPr lang="en-US" altLang="en-US" sz="1600" dirty="0">
                <a:latin typeface="Arial" panose="020B0604020202020204" pitchFamily="34" charset="0"/>
              </a:rPr>
              <a:t>! </a:t>
            </a:r>
          </a:p>
        </p:txBody>
      </p:sp>
      <p:sp>
        <p:nvSpPr>
          <p:cNvPr id="40966" name="Text Box 6">
            <a:extLst>
              <a:ext uri="{FF2B5EF4-FFF2-40B4-BE49-F238E27FC236}">
                <a16:creationId xmlns:a16="http://schemas.microsoft.com/office/drawing/2014/main" id="{651630AE-7DB1-4AFA-A11A-DA466E5A035F}"/>
              </a:ext>
            </a:extLst>
          </p:cNvPr>
          <p:cNvSpPr txBox="1">
            <a:spLocks noChangeArrowheads="1"/>
          </p:cNvSpPr>
          <p:nvPr/>
        </p:nvSpPr>
        <p:spPr bwMode="auto">
          <a:xfrm>
            <a:off x="6329363" y="3121026"/>
            <a:ext cx="3834874"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solidFill>
                  <a:srgbClr val="0000FF"/>
                </a:solidFill>
                <a:latin typeface="Arial" panose="020B0604020202020204" pitchFamily="34" charset="0"/>
                <a:hlinkClick r:id="rId8"/>
              </a:rPr>
              <a:t>Digimask</a:t>
            </a:r>
            <a:r>
              <a:rPr lang="en-US" altLang="en-US" sz="1600">
                <a:latin typeface="Arial" panose="020B0604020202020204" pitchFamily="34" charset="0"/>
              </a:rPr>
              <a:t>:  put your face on a 3D avatar.</a:t>
            </a:r>
          </a:p>
        </p:txBody>
      </p:sp>
      <p:sp>
        <p:nvSpPr>
          <p:cNvPr id="40967" name="Text Box 7">
            <a:extLst>
              <a:ext uri="{FF2B5EF4-FFF2-40B4-BE49-F238E27FC236}">
                <a16:creationId xmlns:a16="http://schemas.microsoft.com/office/drawing/2014/main" id="{21A12398-1592-40BD-8901-29F16596DF46}"/>
              </a:ext>
            </a:extLst>
          </p:cNvPr>
          <p:cNvSpPr txBox="1">
            <a:spLocks noChangeArrowheads="1"/>
          </p:cNvSpPr>
          <p:nvPr/>
        </p:nvSpPr>
        <p:spPr bwMode="auto">
          <a:xfrm>
            <a:off x="5259388" y="6019801"/>
            <a:ext cx="5178318"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i="1">
                <a:solidFill>
                  <a:srgbClr val="0000FF"/>
                </a:solidFill>
                <a:latin typeface="Arial" panose="020B0604020202020204" pitchFamily="34" charset="0"/>
                <a:hlinkClick r:id="rId9"/>
              </a:rPr>
              <a:t>“Game turns moviegoers into Human Joysticks”, </a:t>
            </a:r>
            <a:r>
              <a:rPr lang="en-US" altLang="en-US" sz="1600">
                <a:latin typeface="Arial" panose="020B0604020202020204" pitchFamily="34" charset="0"/>
              </a:rPr>
              <a:t>CNET</a:t>
            </a:r>
          </a:p>
          <a:p>
            <a:pPr>
              <a:buClrTx/>
              <a:buFontTx/>
              <a:buNone/>
            </a:pPr>
            <a:r>
              <a:rPr lang="en-US" altLang="en-US" sz="1600">
                <a:latin typeface="Arial" panose="020B0604020202020204" pitchFamily="34" charset="0"/>
              </a:rPr>
              <a:t>Camera tracking a crowd, based on </a:t>
            </a:r>
            <a:r>
              <a:rPr lang="en-US" altLang="en-US" sz="1600">
                <a:solidFill>
                  <a:srgbClr val="0000FF"/>
                </a:solidFill>
                <a:latin typeface="Arial" panose="020B0604020202020204" pitchFamily="34" charset="0"/>
                <a:hlinkClick r:id="rId10"/>
              </a:rPr>
              <a:t>this work</a:t>
            </a:r>
            <a:r>
              <a:rPr lang="en-US" altLang="en-US" sz="1600">
                <a:latin typeface="Arial" panose="020B0604020202020204" pitchFamily="34" charset="0"/>
              </a:rPr>
              <a:t>.</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548B5917-0F33-418A-AB20-E261661FE566}"/>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Interactive Games: Kinect</a:t>
            </a:r>
          </a:p>
        </p:txBody>
      </p:sp>
      <p:sp>
        <p:nvSpPr>
          <p:cNvPr id="41986" name="Text Box 2">
            <a:extLst>
              <a:ext uri="{FF2B5EF4-FFF2-40B4-BE49-F238E27FC236}">
                <a16:creationId xmlns:a16="http://schemas.microsoft.com/office/drawing/2014/main" id="{F0459715-90BC-4BCF-9760-E66F5A184FC4}"/>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spcBef>
                <a:spcPts val="600"/>
              </a:spcBef>
              <a:buFont typeface="Arial" panose="020B0604020202020204" pitchFamily="34" charset="0"/>
              <a:buChar char="•"/>
            </a:pPr>
            <a:r>
              <a:rPr lang="en-US" altLang="en-US" sz="2400"/>
              <a:t>Object Recognition: </a:t>
            </a:r>
            <a:r>
              <a:rPr lang="en-US" altLang="en-US" sz="2400">
                <a:solidFill>
                  <a:srgbClr val="0000FF"/>
                </a:solidFill>
                <a:hlinkClick r:id="rId3"/>
              </a:rPr>
              <a:t>http://www.youtube.com/watch?feature=iv&amp;v=fQ59dXOo63o</a:t>
            </a:r>
          </a:p>
          <a:p>
            <a:pPr>
              <a:spcBef>
                <a:spcPts val="600"/>
              </a:spcBef>
              <a:buFont typeface="Arial" panose="020B0604020202020204" pitchFamily="34" charset="0"/>
              <a:buChar char="•"/>
            </a:pPr>
            <a:r>
              <a:rPr lang="en-US" altLang="en-US" sz="2400"/>
              <a:t>Mario: http://www.youtube.com/watch?v=8CTJL5lUjHg</a:t>
            </a:r>
          </a:p>
          <a:p>
            <a:pPr>
              <a:spcBef>
                <a:spcPts val="600"/>
              </a:spcBef>
              <a:buFont typeface="Arial" panose="020B0604020202020204" pitchFamily="34" charset="0"/>
              <a:buChar char="•"/>
            </a:pPr>
            <a:r>
              <a:rPr lang="en-US" altLang="en-US" sz="2400"/>
              <a:t>3D: http://www.youtube.com/watch?v=7QrnwoO1-8A</a:t>
            </a:r>
          </a:p>
          <a:p>
            <a:pPr>
              <a:spcBef>
                <a:spcPts val="600"/>
              </a:spcBef>
              <a:buFont typeface="Arial" panose="020B0604020202020204" pitchFamily="34" charset="0"/>
              <a:buChar char="•"/>
            </a:pPr>
            <a:r>
              <a:rPr lang="en-US" altLang="en-US" sz="2400"/>
              <a:t>Robot: http://www.youtube.com/watch?v=w8BmgtMKFbY</a:t>
            </a:r>
          </a:p>
        </p:txBody>
      </p:sp>
      <p:pic>
        <p:nvPicPr>
          <p:cNvPr id="41987" name="Picture 3">
            <a:extLst>
              <a:ext uri="{FF2B5EF4-FFF2-40B4-BE49-F238E27FC236}">
                <a16:creationId xmlns:a16="http://schemas.microsoft.com/office/drawing/2014/main" id="{E2F6AAA2-4F76-496E-8669-8F575C3E8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246563"/>
            <a:ext cx="3352800" cy="2227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88" name="Picture 4">
            <a:extLst>
              <a:ext uri="{FF2B5EF4-FFF2-40B4-BE49-F238E27FC236}">
                <a16:creationId xmlns:a16="http://schemas.microsoft.com/office/drawing/2014/main" id="{9DEA3A59-DDB1-4594-8DF0-9927C3A19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267200"/>
            <a:ext cx="3924300" cy="2205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id="{DB2CEC39-C95D-4BB4-A204-E51FF36C7D5C}"/>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Vision in space</a:t>
            </a:r>
          </a:p>
        </p:txBody>
      </p:sp>
      <p:sp>
        <p:nvSpPr>
          <p:cNvPr id="43010" name="Text Box 2">
            <a:extLst>
              <a:ext uri="{FF2B5EF4-FFF2-40B4-BE49-F238E27FC236}">
                <a16:creationId xmlns:a16="http://schemas.microsoft.com/office/drawing/2014/main" id="{9F2C3884-E247-4D69-89AD-0EEB2313F1D5}"/>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43011" name="Picture 3">
            <a:extLst>
              <a:ext uri="{FF2B5EF4-FFF2-40B4-BE49-F238E27FC236}">
                <a16:creationId xmlns:a16="http://schemas.microsoft.com/office/drawing/2014/main" id="{C7DEE2EA-7E0F-47B2-9E80-429F6BFF2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76351"/>
            <a:ext cx="8534400" cy="233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2" name="Rectangle 4">
            <a:extLst>
              <a:ext uri="{FF2B5EF4-FFF2-40B4-BE49-F238E27FC236}">
                <a16:creationId xmlns:a16="http://schemas.microsoft.com/office/drawing/2014/main" id="{6C0E8B8F-C781-4BC5-98F4-D70738A498BA}"/>
              </a:ext>
            </a:extLst>
          </p:cNvPr>
          <p:cNvSpPr>
            <a:spLocks noChangeArrowheads="1"/>
          </p:cNvSpPr>
          <p:nvPr/>
        </p:nvSpPr>
        <p:spPr bwMode="auto">
          <a:xfrm>
            <a:off x="2209800" y="4495800"/>
            <a:ext cx="80010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1pPr>
            <a:lvl2pPr marL="741363" indent="-2841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9pPr>
          </a:lstStyle>
          <a:p>
            <a:pPr>
              <a:spcBef>
                <a:spcPts val="700"/>
              </a:spcBef>
            </a:pPr>
            <a:r>
              <a:rPr lang="en-US" altLang="en-US" sz="2800">
                <a:latin typeface="Arial" panose="020B0604020202020204" pitchFamily="34" charset="0"/>
              </a:rPr>
              <a:t>Vision systems (JPL) used for several tasks</a:t>
            </a:r>
          </a:p>
          <a:p>
            <a:pPr lvl="1">
              <a:spcBef>
                <a:spcPts val="500"/>
              </a:spcBef>
              <a:buFont typeface="Arial" panose="020B0604020202020204" pitchFamily="34" charset="0"/>
              <a:buChar char="•"/>
            </a:pPr>
            <a:r>
              <a:rPr lang="en-US" altLang="en-US" sz="2000">
                <a:latin typeface="Arial" panose="020B0604020202020204" pitchFamily="34" charset="0"/>
              </a:rPr>
              <a:t>Panorama stitching</a:t>
            </a:r>
          </a:p>
          <a:p>
            <a:pPr lvl="1">
              <a:spcBef>
                <a:spcPts val="500"/>
              </a:spcBef>
              <a:buFont typeface="Arial" panose="020B0604020202020204" pitchFamily="34" charset="0"/>
              <a:buChar char="•"/>
            </a:pPr>
            <a:r>
              <a:rPr lang="en-US" altLang="en-US" sz="2000">
                <a:latin typeface="Arial" panose="020B0604020202020204" pitchFamily="34" charset="0"/>
              </a:rPr>
              <a:t>3D terrain modeling</a:t>
            </a:r>
          </a:p>
          <a:p>
            <a:pPr lvl="1">
              <a:spcBef>
                <a:spcPts val="500"/>
              </a:spcBef>
              <a:buFont typeface="Arial" panose="020B0604020202020204" pitchFamily="34" charset="0"/>
              <a:buChar char="•"/>
            </a:pPr>
            <a:r>
              <a:rPr lang="en-US" altLang="en-US" sz="2000">
                <a:latin typeface="Arial" panose="020B0604020202020204" pitchFamily="34" charset="0"/>
              </a:rPr>
              <a:t>Obstacle detection, position tracking</a:t>
            </a:r>
          </a:p>
          <a:p>
            <a:pPr lvl="1">
              <a:spcBef>
                <a:spcPts val="500"/>
              </a:spcBef>
              <a:buFont typeface="Arial" panose="020B0604020202020204" pitchFamily="34" charset="0"/>
              <a:buChar char="•"/>
            </a:pPr>
            <a:r>
              <a:rPr lang="en-US" altLang="en-US" sz="2000">
                <a:latin typeface="Arial" panose="020B0604020202020204" pitchFamily="34" charset="0"/>
              </a:rPr>
              <a:t>For more, read “Computer Vision on Mars” by Matthies et al.</a:t>
            </a:r>
          </a:p>
        </p:txBody>
      </p:sp>
      <p:sp>
        <p:nvSpPr>
          <p:cNvPr id="43013" name="Rectangle 5">
            <a:extLst>
              <a:ext uri="{FF2B5EF4-FFF2-40B4-BE49-F238E27FC236}">
                <a16:creationId xmlns:a16="http://schemas.microsoft.com/office/drawing/2014/main" id="{2A2F1EC6-3891-4A0C-9D11-350F2F42B536}"/>
              </a:ext>
            </a:extLst>
          </p:cNvPr>
          <p:cNvSpPr>
            <a:spLocks noChangeArrowheads="1"/>
          </p:cNvSpPr>
          <p:nvPr/>
        </p:nvSpPr>
        <p:spPr bwMode="auto">
          <a:xfrm>
            <a:off x="2362200" y="3607010"/>
            <a:ext cx="777240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NASA'S Mars Exploration Rover Spirit captured this westward view from atop </a:t>
            </a:r>
            <a:br>
              <a:rPr lang="en-US" altLang="en-US" sz="1600">
                <a:latin typeface="Arial" panose="020B0604020202020204" pitchFamily="34" charset="0"/>
              </a:rPr>
            </a:br>
            <a:r>
              <a:rPr lang="en-US" altLang="en-US" sz="1600">
                <a:latin typeface="Arial" panose="020B0604020202020204" pitchFamily="34" charset="0"/>
              </a:rPr>
              <a:t>a low plateau where Spirit spent the closing months of 2007.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22E7A983-3486-4404-812F-C829BDB1634C}"/>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Industrial robots</a:t>
            </a:r>
          </a:p>
        </p:txBody>
      </p:sp>
      <p:pic>
        <p:nvPicPr>
          <p:cNvPr id="44034" name="Picture 2">
            <a:extLst>
              <a:ext uri="{FF2B5EF4-FFF2-40B4-BE49-F238E27FC236}">
                <a16:creationId xmlns:a16="http://schemas.microsoft.com/office/drawing/2014/main" id="{2FF35666-2A92-45D3-989D-5FC498261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828801"/>
            <a:ext cx="4645025" cy="3883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5" name="Text Box 3">
            <a:extLst>
              <a:ext uri="{FF2B5EF4-FFF2-40B4-BE49-F238E27FC236}">
                <a16:creationId xmlns:a16="http://schemas.microsoft.com/office/drawing/2014/main" id="{A0FC4E80-BFF1-437B-A70C-C743B5FE7CF3}"/>
              </a:ext>
            </a:extLst>
          </p:cNvPr>
          <p:cNvSpPr txBox="1">
            <a:spLocks noChangeArrowheads="1"/>
          </p:cNvSpPr>
          <p:nvPr/>
        </p:nvSpPr>
        <p:spPr bwMode="auto">
          <a:xfrm>
            <a:off x="3089275" y="6019801"/>
            <a:ext cx="5473912"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a:latin typeface="Arial" panose="020B0604020202020204" pitchFamily="34" charset="0"/>
              </a:rPr>
              <a:t>Vision-guided robots position nut runners on wheels</a:t>
            </a:r>
          </a:p>
        </p:txBody>
      </p:sp>
      <p:pic>
        <p:nvPicPr>
          <p:cNvPr id="44036" name="Picture 4">
            <a:extLst>
              <a:ext uri="{FF2B5EF4-FFF2-40B4-BE49-F238E27FC236}">
                <a16:creationId xmlns:a16="http://schemas.microsoft.com/office/drawing/2014/main" id="{EF3089D3-F1BB-42F3-B275-69A63A705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2667001"/>
            <a:ext cx="2867025" cy="2105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55A3EA70-295E-4109-86FA-9DBEE377F1F3}"/>
              </a:ext>
            </a:extLst>
          </p:cNvPr>
          <p:cNvSpPr txBox="1">
            <a:spLocks noChangeArrowheads="1"/>
          </p:cNvSpPr>
          <p:nvPr/>
        </p:nvSpPr>
        <p:spPr bwMode="auto">
          <a:xfrm>
            <a:off x="1981200" y="130176"/>
            <a:ext cx="8229600"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4400"/>
              <a:t>Computer Vision and Nearby Fields</a:t>
            </a:r>
          </a:p>
        </p:txBody>
      </p:sp>
      <p:sp>
        <p:nvSpPr>
          <p:cNvPr id="21506" name="Text Box 2">
            <a:extLst>
              <a:ext uri="{FF2B5EF4-FFF2-40B4-BE49-F238E27FC236}">
                <a16:creationId xmlns:a16="http://schemas.microsoft.com/office/drawing/2014/main" id="{910EEA2C-0E66-4A51-8E36-990EBFD33FE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spcBef>
                <a:spcPts val="800"/>
              </a:spcBef>
              <a:buFont typeface="Arial" panose="020B0604020202020204" pitchFamily="34" charset="0"/>
              <a:buChar char="•"/>
            </a:pPr>
            <a:r>
              <a:rPr lang="en-US" altLang="en-US" sz="3200" dirty="0"/>
              <a:t>Computer Graphics: Models to Images</a:t>
            </a:r>
          </a:p>
          <a:p>
            <a:pPr>
              <a:spcBef>
                <a:spcPts val="800"/>
              </a:spcBef>
              <a:buFont typeface="Arial" panose="020B0604020202020204" pitchFamily="34" charset="0"/>
              <a:buChar char="•"/>
            </a:pPr>
            <a:r>
              <a:rPr lang="en-US" altLang="en-US" sz="3200" dirty="0"/>
              <a:t>Comp. Photography: Images to Images</a:t>
            </a:r>
          </a:p>
          <a:p>
            <a:pPr>
              <a:spcBef>
                <a:spcPts val="800"/>
              </a:spcBef>
              <a:buFont typeface="Arial" panose="020B0604020202020204" pitchFamily="34" charset="0"/>
              <a:buChar char="•"/>
            </a:pPr>
            <a:r>
              <a:rPr lang="en-US" altLang="en-US" sz="3200" dirty="0"/>
              <a:t>Computer Vision: Images to Models</a:t>
            </a:r>
          </a:p>
          <a:p>
            <a:pPr>
              <a:spcBef>
                <a:spcPts val="800"/>
              </a:spcBef>
            </a:pPr>
            <a:endParaRPr lang="en-US" altLang="en-US" sz="3200" dirty="0"/>
          </a:p>
          <a:p>
            <a:pPr>
              <a:spcBef>
                <a:spcPts val="800"/>
              </a:spcBef>
            </a:pPr>
            <a:endParaRPr lang="en-US" altLang="en-US" sz="3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id="{AC34E181-A468-42A2-9176-B22EE0D5E351}"/>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3600"/>
              <a:t>Mobile robots</a:t>
            </a:r>
          </a:p>
        </p:txBody>
      </p:sp>
      <p:sp>
        <p:nvSpPr>
          <p:cNvPr id="45058" name="Rectangle 2">
            <a:extLst>
              <a:ext uri="{FF2B5EF4-FFF2-40B4-BE49-F238E27FC236}">
                <a16:creationId xmlns:a16="http://schemas.microsoft.com/office/drawing/2014/main" id="{F9F6606C-7C84-4E7E-9639-C52061746E05}"/>
              </a:ext>
            </a:extLst>
          </p:cNvPr>
          <p:cNvSpPr>
            <a:spLocks noChangeArrowheads="1"/>
          </p:cNvSpPr>
          <p:nvPr/>
        </p:nvSpPr>
        <p:spPr bwMode="auto">
          <a:xfrm>
            <a:off x="9910763" y="2481263"/>
            <a:ext cx="296862"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Rectangle 3">
            <a:extLst>
              <a:ext uri="{FF2B5EF4-FFF2-40B4-BE49-F238E27FC236}">
                <a16:creationId xmlns:a16="http://schemas.microsoft.com/office/drawing/2014/main" id="{6429BD81-C591-48AC-B2FD-C9E34E519E46}"/>
              </a:ext>
            </a:extLst>
          </p:cNvPr>
          <p:cNvSpPr>
            <a:spLocks noChangeArrowheads="1"/>
          </p:cNvSpPr>
          <p:nvPr/>
        </p:nvSpPr>
        <p:spPr bwMode="auto">
          <a:xfrm>
            <a:off x="9910763" y="2481263"/>
            <a:ext cx="296862"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45060" name="Picture 4">
            <a:extLst>
              <a:ext uri="{FF2B5EF4-FFF2-40B4-BE49-F238E27FC236}">
                <a16:creationId xmlns:a16="http://schemas.microsoft.com/office/drawing/2014/main" id="{30552B99-EAE4-4868-9923-3F8EC9AB9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990600"/>
            <a:ext cx="3581400" cy="2686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1" name="Rectangle 5">
            <a:extLst>
              <a:ext uri="{FF2B5EF4-FFF2-40B4-BE49-F238E27FC236}">
                <a16:creationId xmlns:a16="http://schemas.microsoft.com/office/drawing/2014/main" id="{EC6CAD85-8DF6-489A-AEEE-7C67B9BDD772}"/>
              </a:ext>
            </a:extLst>
          </p:cNvPr>
          <p:cNvSpPr>
            <a:spLocks noChangeArrowheads="1"/>
          </p:cNvSpPr>
          <p:nvPr/>
        </p:nvSpPr>
        <p:spPr bwMode="auto">
          <a:xfrm>
            <a:off x="6710363" y="3657601"/>
            <a:ext cx="2339272"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http://www.robocup.org/</a:t>
            </a:r>
          </a:p>
          <a:p>
            <a:pPr>
              <a:buClrTx/>
              <a:buFontTx/>
              <a:buNone/>
            </a:pPr>
            <a:endParaRPr lang="en-US" altLang="en-US" sz="1600">
              <a:latin typeface="Arial" panose="020B0604020202020204" pitchFamily="34" charset="0"/>
            </a:endParaRPr>
          </a:p>
        </p:txBody>
      </p:sp>
      <p:pic>
        <p:nvPicPr>
          <p:cNvPr id="45062" name="Picture 6">
            <a:extLst>
              <a:ext uri="{FF2B5EF4-FFF2-40B4-BE49-F238E27FC236}">
                <a16:creationId xmlns:a16="http://schemas.microsoft.com/office/drawing/2014/main" id="{5031ED0D-1294-4B05-8A9A-6D446E681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914400"/>
            <a:ext cx="3200400" cy="2559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3" name="Rectangle 7">
            <a:extLst>
              <a:ext uri="{FF2B5EF4-FFF2-40B4-BE49-F238E27FC236}">
                <a16:creationId xmlns:a16="http://schemas.microsoft.com/office/drawing/2014/main" id="{493ED3A9-EBC9-40FB-8738-175D102CF334}"/>
              </a:ext>
            </a:extLst>
          </p:cNvPr>
          <p:cNvSpPr>
            <a:spLocks noChangeArrowheads="1"/>
          </p:cNvSpPr>
          <p:nvPr/>
        </p:nvSpPr>
        <p:spPr bwMode="auto">
          <a:xfrm>
            <a:off x="2194075" y="3505201"/>
            <a:ext cx="3681114"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NASA’s Mars Spirit Rover</a:t>
            </a:r>
          </a:p>
          <a:p>
            <a:pPr algn="ctr">
              <a:buClrTx/>
              <a:buFontTx/>
              <a:buNone/>
            </a:pPr>
            <a:r>
              <a:rPr lang="en-US" altLang="en-US" sz="1600">
                <a:latin typeface="Arial" panose="020B0604020202020204" pitchFamily="34" charset="0"/>
              </a:rPr>
              <a:t>http://en.wikipedia.org/wiki/Spirit_rover</a:t>
            </a:r>
          </a:p>
        </p:txBody>
      </p:sp>
      <p:pic>
        <p:nvPicPr>
          <p:cNvPr id="45064" name="Picture 8">
            <a:extLst>
              <a:ext uri="{FF2B5EF4-FFF2-40B4-BE49-F238E27FC236}">
                <a16:creationId xmlns:a16="http://schemas.microsoft.com/office/drawing/2014/main" id="{A3242918-C182-4989-862A-49374A3AA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419600"/>
            <a:ext cx="2014538" cy="2438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5" name="Text Box 9">
            <a:extLst>
              <a:ext uri="{FF2B5EF4-FFF2-40B4-BE49-F238E27FC236}">
                <a16:creationId xmlns:a16="http://schemas.microsoft.com/office/drawing/2014/main" id="{565EE27B-05CF-4971-9368-A720D004DF80}"/>
              </a:ext>
            </a:extLst>
          </p:cNvPr>
          <p:cNvSpPr txBox="1">
            <a:spLocks noChangeArrowheads="1"/>
          </p:cNvSpPr>
          <p:nvPr/>
        </p:nvSpPr>
        <p:spPr bwMode="auto">
          <a:xfrm>
            <a:off x="6792913" y="6248401"/>
            <a:ext cx="1892162"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Saxena et al. 2008</a:t>
            </a:r>
          </a:p>
          <a:p>
            <a:pPr>
              <a:buClrTx/>
              <a:buFontTx/>
              <a:buNone/>
            </a:pPr>
            <a:r>
              <a:rPr lang="en-US" altLang="en-US" sz="1600">
                <a:latin typeface="Arial" panose="020B0604020202020204" pitchFamily="34" charset="0"/>
              </a:rPr>
              <a:t>STAIR at Stanford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62AE72A1-7AB8-42F1-A97C-58ECD8C30EB7}"/>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3600"/>
              <a:t>Medical imaging</a:t>
            </a:r>
          </a:p>
        </p:txBody>
      </p:sp>
      <p:pic>
        <p:nvPicPr>
          <p:cNvPr id="46082" name="Picture 2">
            <a:extLst>
              <a:ext uri="{FF2B5EF4-FFF2-40B4-BE49-F238E27FC236}">
                <a16:creationId xmlns:a16="http://schemas.microsoft.com/office/drawing/2014/main" id="{353FEE5C-874B-41CE-B155-D6469209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16075"/>
            <a:ext cx="3505200" cy="3505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083" name="Picture 3">
            <a:extLst>
              <a:ext uri="{FF2B5EF4-FFF2-40B4-BE49-F238E27FC236}">
                <a16:creationId xmlns:a16="http://schemas.microsoft.com/office/drawing/2014/main" id="{132C69EC-4E50-4025-9AFF-21FF8FCD4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8" y="1947864"/>
            <a:ext cx="4494212" cy="2852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4" name="Rectangle 4">
            <a:extLst>
              <a:ext uri="{FF2B5EF4-FFF2-40B4-BE49-F238E27FC236}">
                <a16:creationId xmlns:a16="http://schemas.microsoft.com/office/drawing/2014/main" id="{8252A1DE-61C3-4490-A533-9577CE230529}"/>
              </a:ext>
            </a:extLst>
          </p:cNvPr>
          <p:cNvSpPr>
            <a:spLocks noChangeArrowheads="1"/>
          </p:cNvSpPr>
          <p:nvPr/>
        </p:nvSpPr>
        <p:spPr bwMode="auto">
          <a:xfrm>
            <a:off x="7075025" y="5105401"/>
            <a:ext cx="2166276"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Image guided surgery</a:t>
            </a:r>
          </a:p>
          <a:p>
            <a:pPr algn="ctr">
              <a:buClrTx/>
              <a:buFontTx/>
              <a:buNone/>
            </a:pPr>
            <a:r>
              <a:rPr lang="en-US" altLang="en-US" sz="1600">
                <a:latin typeface="Arial" panose="020B0604020202020204" pitchFamily="34" charset="0"/>
              </a:rPr>
              <a:t>Grimson et al., MIT</a:t>
            </a:r>
          </a:p>
        </p:txBody>
      </p:sp>
      <p:sp>
        <p:nvSpPr>
          <p:cNvPr id="46085" name="Rectangle 5">
            <a:extLst>
              <a:ext uri="{FF2B5EF4-FFF2-40B4-BE49-F238E27FC236}">
                <a16:creationId xmlns:a16="http://schemas.microsoft.com/office/drawing/2014/main" id="{7F599BE7-BD03-4047-8610-208802F0827F}"/>
              </a:ext>
            </a:extLst>
          </p:cNvPr>
          <p:cNvSpPr>
            <a:spLocks noChangeArrowheads="1"/>
          </p:cNvSpPr>
          <p:nvPr/>
        </p:nvSpPr>
        <p:spPr bwMode="auto">
          <a:xfrm>
            <a:off x="3130708" y="5210176"/>
            <a:ext cx="1217298"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3D imaging</a:t>
            </a:r>
          </a:p>
          <a:p>
            <a:pPr algn="ctr">
              <a:buClrTx/>
              <a:buFontTx/>
              <a:buNone/>
            </a:pPr>
            <a:r>
              <a:rPr lang="en-US" altLang="en-US" sz="1600">
                <a:latin typeface="Arial" panose="020B0604020202020204" pitchFamily="34" charset="0"/>
              </a:rPr>
              <a:t>MRI, 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44008-06F2-47BC-8F78-2218CFEDFCE6}"/>
              </a:ext>
            </a:extLst>
          </p:cNvPr>
          <p:cNvPicPr>
            <a:picLocks noChangeAspect="1"/>
          </p:cNvPicPr>
          <p:nvPr/>
        </p:nvPicPr>
        <p:blipFill>
          <a:blip r:embed="rId2"/>
          <a:stretch>
            <a:fillRect/>
          </a:stretch>
        </p:blipFill>
        <p:spPr>
          <a:xfrm>
            <a:off x="1413943" y="261256"/>
            <a:ext cx="8999020" cy="6120882"/>
          </a:xfrm>
          <a:prstGeom prst="rect">
            <a:avLst/>
          </a:prstGeom>
        </p:spPr>
      </p:pic>
    </p:spTree>
    <p:extLst>
      <p:ext uri="{BB962C8B-B14F-4D97-AF65-F5344CB8AC3E}">
        <p14:creationId xmlns:p14="http://schemas.microsoft.com/office/powerpoint/2010/main" val="400191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6468-69E9-4760-8951-AF39B36DD306}"/>
              </a:ext>
            </a:extLst>
          </p:cNvPr>
          <p:cNvSpPr>
            <a:spLocks noGrp="1"/>
          </p:cNvSpPr>
          <p:nvPr>
            <p:ph type="title"/>
          </p:nvPr>
        </p:nvSpPr>
        <p:spPr/>
        <p:txBody>
          <a:bodyPr/>
          <a:lstStyle/>
          <a:p>
            <a:r>
              <a:rPr lang="en-US" altLang="en-US" sz="4400" b="1" dirty="0"/>
              <a:t>Now, What is Computer Vision?</a:t>
            </a:r>
            <a:endParaRPr lang="en-US" b="1" dirty="0"/>
          </a:p>
        </p:txBody>
      </p:sp>
      <p:sp>
        <p:nvSpPr>
          <p:cNvPr id="3" name="Content Placeholder 2">
            <a:extLst>
              <a:ext uri="{FF2B5EF4-FFF2-40B4-BE49-F238E27FC236}">
                <a16:creationId xmlns:a16="http://schemas.microsoft.com/office/drawing/2014/main" id="{4FC5871A-4AD8-4B28-AF11-BCABFAF25B9E}"/>
              </a:ext>
            </a:extLst>
          </p:cNvPr>
          <p:cNvSpPr>
            <a:spLocks noGrp="1"/>
          </p:cNvSpPr>
          <p:nvPr>
            <p:ph idx="1"/>
          </p:nvPr>
        </p:nvSpPr>
        <p:spPr>
          <a:xfrm>
            <a:off x="838200" y="1825625"/>
            <a:ext cx="10675776" cy="4351338"/>
          </a:xfrm>
        </p:spPr>
        <p:txBody>
          <a:bodyPr/>
          <a:lstStyle/>
          <a:p>
            <a:r>
              <a:rPr lang="en-US" dirty="0"/>
              <a:t>Computer vision is a field of artificial intelligence that trains computers to interpret and understand the visual world.</a:t>
            </a:r>
          </a:p>
          <a:p>
            <a:pPr algn="just"/>
            <a:r>
              <a:rPr lang="en-US" dirty="0"/>
              <a:t>Computer vision is an interdisciplinary scientific field that deals with how computers can gain high-level understanding from digital images or videos. </a:t>
            </a:r>
          </a:p>
        </p:txBody>
      </p:sp>
    </p:spTree>
    <p:extLst>
      <p:ext uri="{BB962C8B-B14F-4D97-AF65-F5344CB8AC3E}">
        <p14:creationId xmlns:p14="http://schemas.microsoft.com/office/powerpoint/2010/main" val="329481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93F98C58-714A-4420-A627-6DEEBD02C63C}"/>
              </a:ext>
            </a:extLst>
          </p:cNvPr>
          <p:cNvSpPr>
            <a:spLocks noGrp="1"/>
          </p:cNvSpPr>
          <p:nvPr>
            <p:ph type="ftr" sz="quarter" idx="11"/>
          </p:nvPr>
        </p:nvSpPr>
        <p:spPr/>
        <p:txBody>
          <a:bodyPr/>
          <a:lstStyle/>
          <a:p>
            <a:r>
              <a:rPr lang="en-US" altLang="en-US"/>
              <a:t>Introduction to Computer Vision</a:t>
            </a:r>
          </a:p>
        </p:txBody>
      </p:sp>
      <p:sp>
        <p:nvSpPr>
          <p:cNvPr id="110594" name="Rectangle 2">
            <a:extLst>
              <a:ext uri="{FF2B5EF4-FFF2-40B4-BE49-F238E27FC236}">
                <a16:creationId xmlns:a16="http://schemas.microsoft.com/office/drawing/2014/main" id="{075E887C-5A37-4F94-9363-43A9214F0A4D}"/>
              </a:ext>
            </a:extLst>
          </p:cNvPr>
          <p:cNvSpPr>
            <a:spLocks noGrp="1" noChangeArrowheads="1"/>
          </p:cNvSpPr>
          <p:nvPr>
            <p:ph type="title"/>
          </p:nvPr>
        </p:nvSpPr>
        <p:spPr/>
        <p:txBody>
          <a:bodyPr/>
          <a:lstStyle/>
          <a:p>
            <a:r>
              <a:rPr lang="en-US" altLang="en-US"/>
              <a:t>What is Computer Vision?</a:t>
            </a:r>
          </a:p>
        </p:txBody>
      </p:sp>
      <p:sp>
        <p:nvSpPr>
          <p:cNvPr id="110595" name="Rectangle 3">
            <a:extLst>
              <a:ext uri="{FF2B5EF4-FFF2-40B4-BE49-F238E27FC236}">
                <a16:creationId xmlns:a16="http://schemas.microsoft.com/office/drawing/2014/main" id="{535C84F6-4B45-4C51-920D-985AB564E74C}"/>
              </a:ext>
            </a:extLst>
          </p:cNvPr>
          <p:cNvSpPr>
            <a:spLocks noGrp="1" noChangeArrowheads="1"/>
          </p:cNvSpPr>
          <p:nvPr>
            <p:ph type="body" idx="1"/>
          </p:nvPr>
        </p:nvSpPr>
        <p:spPr/>
        <p:txBody>
          <a:bodyPr/>
          <a:lstStyle/>
          <a:p>
            <a:pPr>
              <a:buFontTx/>
              <a:buChar char="•"/>
            </a:pPr>
            <a:r>
              <a:rPr lang="en-US" altLang="en-US" dirty="0"/>
              <a:t>Image Understanding (AI, behavior)</a:t>
            </a:r>
          </a:p>
          <a:p>
            <a:pPr>
              <a:buFontTx/>
              <a:buChar char="•"/>
            </a:pPr>
            <a:r>
              <a:rPr lang="en-US" altLang="en-US" dirty="0"/>
              <a:t>A sensor modality for robotics</a:t>
            </a:r>
          </a:p>
          <a:p>
            <a:pPr>
              <a:buFontTx/>
              <a:buChar char="•"/>
            </a:pPr>
            <a:r>
              <a:rPr lang="en-US" altLang="en-US" dirty="0"/>
              <a:t>Computer emulation of human vision</a:t>
            </a:r>
          </a:p>
          <a:p>
            <a:pPr>
              <a:buFontTx/>
              <a:buChar char="•"/>
            </a:pPr>
            <a:r>
              <a:rPr lang="en-US" altLang="en-US" dirty="0"/>
              <a:t>Inverse of Computer Graphics</a:t>
            </a:r>
            <a:br>
              <a:rPr lang="en-US" altLang="en-US" dirty="0"/>
            </a:br>
            <a:br>
              <a:rPr lang="en-US" altLang="en-US" dirty="0"/>
            </a:br>
            <a:br>
              <a:rPr lang="en-US" altLang="en-US" dirty="0"/>
            </a:br>
            <a:br>
              <a:rPr lang="en-US" altLang="en-US" dirty="0"/>
            </a:br>
            <a:br>
              <a:rPr lang="en-US" altLang="en-US" dirty="0"/>
            </a:br>
            <a:endParaRPr lang="en-US" altLang="en-US" dirty="0"/>
          </a:p>
        </p:txBody>
      </p:sp>
      <p:grpSp>
        <p:nvGrpSpPr>
          <p:cNvPr id="110612" name="Group 20">
            <a:extLst>
              <a:ext uri="{FF2B5EF4-FFF2-40B4-BE49-F238E27FC236}">
                <a16:creationId xmlns:a16="http://schemas.microsoft.com/office/drawing/2014/main" id="{6B174211-465F-4669-8217-1DB321BCB339}"/>
              </a:ext>
            </a:extLst>
          </p:cNvPr>
          <p:cNvGrpSpPr>
            <a:grpSpLocks/>
          </p:cNvGrpSpPr>
          <p:nvPr/>
        </p:nvGrpSpPr>
        <p:grpSpPr bwMode="auto">
          <a:xfrm>
            <a:off x="3276600" y="3962400"/>
            <a:ext cx="5867400" cy="1981200"/>
            <a:chOff x="1104" y="1728"/>
            <a:chExt cx="3696" cy="1248"/>
          </a:xfrm>
        </p:grpSpPr>
        <p:sp>
          <p:nvSpPr>
            <p:cNvPr id="110613" name="Rectangle 21">
              <a:extLst>
                <a:ext uri="{FF2B5EF4-FFF2-40B4-BE49-F238E27FC236}">
                  <a16:creationId xmlns:a16="http://schemas.microsoft.com/office/drawing/2014/main" id="{91DFF458-ED1C-404C-8D40-4C217C2CE088}"/>
                </a:ext>
              </a:extLst>
            </p:cNvPr>
            <p:cNvSpPr>
              <a:spLocks noChangeArrowheads="1"/>
            </p:cNvSpPr>
            <p:nvPr/>
          </p:nvSpPr>
          <p:spPr bwMode="auto">
            <a:xfrm>
              <a:off x="1104" y="1728"/>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4" name="Rectangle 22">
              <a:extLst>
                <a:ext uri="{FF2B5EF4-FFF2-40B4-BE49-F238E27FC236}">
                  <a16:creationId xmlns:a16="http://schemas.microsoft.com/office/drawing/2014/main" id="{F21ADCDD-6766-42CA-AB28-428D22D82610}"/>
                </a:ext>
              </a:extLst>
            </p:cNvPr>
            <p:cNvSpPr>
              <a:spLocks noChangeArrowheads="1"/>
            </p:cNvSpPr>
            <p:nvPr/>
          </p:nvSpPr>
          <p:spPr bwMode="auto">
            <a:xfrm>
              <a:off x="1200" y="1824"/>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5" name="Rectangle 23">
              <a:extLst>
                <a:ext uri="{FF2B5EF4-FFF2-40B4-BE49-F238E27FC236}">
                  <a16:creationId xmlns:a16="http://schemas.microsoft.com/office/drawing/2014/main" id="{2282CEB9-A675-44CE-BD4E-4E6AB0368916}"/>
                </a:ext>
              </a:extLst>
            </p:cNvPr>
            <p:cNvSpPr>
              <a:spLocks noChangeArrowheads="1"/>
            </p:cNvSpPr>
            <p:nvPr/>
          </p:nvSpPr>
          <p:spPr bwMode="auto">
            <a:xfrm>
              <a:off x="1296" y="1920"/>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6" name="Line 24">
              <a:extLst>
                <a:ext uri="{FF2B5EF4-FFF2-40B4-BE49-F238E27FC236}">
                  <a16:creationId xmlns:a16="http://schemas.microsoft.com/office/drawing/2014/main" id="{C7044C4E-B26B-4306-A11E-7F8EFA015048}"/>
                </a:ext>
              </a:extLst>
            </p:cNvPr>
            <p:cNvSpPr>
              <a:spLocks noChangeShapeType="1"/>
            </p:cNvSpPr>
            <p:nvPr/>
          </p:nvSpPr>
          <p:spPr bwMode="auto">
            <a:xfrm>
              <a:off x="2064" y="2064"/>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17" name="Rectangle 25">
              <a:extLst>
                <a:ext uri="{FF2B5EF4-FFF2-40B4-BE49-F238E27FC236}">
                  <a16:creationId xmlns:a16="http://schemas.microsoft.com/office/drawing/2014/main" id="{EFDF8F8F-2F47-4514-A586-FC3050972EDD}"/>
                </a:ext>
              </a:extLst>
            </p:cNvPr>
            <p:cNvSpPr>
              <a:spLocks noChangeArrowheads="1"/>
            </p:cNvSpPr>
            <p:nvPr/>
          </p:nvSpPr>
          <p:spPr bwMode="auto">
            <a:xfrm>
              <a:off x="2592" y="1872"/>
              <a:ext cx="672" cy="38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chemeClr val="bg1"/>
                  </a:solidFill>
                </a:rPr>
                <a:t>Computer</a:t>
              </a:r>
            </a:p>
            <a:p>
              <a:pPr algn="ctr" eaLnBrk="0" hangingPunct="0"/>
              <a:r>
                <a:rPr lang="en-US" altLang="en-US">
                  <a:solidFill>
                    <a:schemeClr val="bg1"/>
                  </a:solidFill>
                </a:rPr>
                <a:t>vision</a:t>
              </a:r>
            </a:p>
          </p:txBody>
        </p:sp>
        <p:sp>
          <p:nvSpPr>
            <p:cNvPr id="110618" name="Line 26">
              <a:extLst>
                <a:ext uri="{FF2B5EF4-FFF2-40B4-BE49-F238E27FC236}">
                  <a16:creationId xmlns:a16="http://schemas.microsoft.com/office/drawing/2014/main" id="{7ADEC9A7-485A-422B-858D-515D7B3C949D}"/>
                </a:ext>
              </a:extLst>
            </p:cNvPr>
            <p:cNvSpPr>
              <a:spLocks noChangeShapeType="1"/>
            </p:cNvSpPr>
            <p:nvPr/>
          </p:nvSpPr>
          <p:spPr bwMode="auto">
            <a:xfrm>
              <a:off x="3456" y="2064"/>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19" name="Text Box 27">
              <a:extLst>
                <a:ext uri="{FF2B5EF4-FFF2-40B4-BE49-F238E27FC236}">
                  <a16:creationId xmlns:a16="http://schemas.microsoft.com/office/drawing/2014/main" id="{0697CDAF-F37D-4781-918E-50E9E6574833}"/>
                </a:ext>
              </a:extLst>
            </p:cNvPr>
            <p:cNvSpPr txBox="1">
              <a:spLocks noChangeArrowheads="1"/>
            </p:cNvSpPr>
            <p:nvPr/>
          </p:nvSpPr>
          <p:spPr bwMode="auto">
            <a:xfrm>
              <a:off x="4008" y="1824"/>
              <a:ext cx="51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t>World </a:t>
              </a:r>
            </a:p>
            <a:p>
              <a:pPr algn="ctr" eaLnBrk="0" hangingPunct="0"/>
              <a:r>
                <a:rPr lang="en-US" altLang="en-US"/>
                <a:t>model</a:t>
              </a:r>
            </a:p>
          </p:txBody>
        </p:sp>
        <p:grpSp>
          <p:nvGrpSpPr>
            <p:cNvPr id="110620" name="Group 28">
              <a:extLst>
                <a:ext uri="{FF2B5EF4-FFF2-40B4-BE49-F238E27FC236}">
                  <a16:creationId xmlns:a16="http://schemas.microsoft.com/office/drawing/2014/main" id="{67F37934-58F6-4E97-A01B-636EE2097C3F}"/>
                </a:ext>
              </a:extLst>
            </p:cNvPr>
            <p:cNvGrpSpPr>
              <a:grpSpLocks/>
            </p:cNvGrpSpPr>
            <p:nvPr/>
          </p:nvGrpSpPr>
          <p:grpSpPr bwMode="auto">
            <a:xfrm>
              <a:off x="1320" y="2352"/>
              <a:ext cx="3480" cy="624"/>
              <a:chOff x="1032" y="1824"/>
              <a:chExt cx="3480" cy="624"/>
            </a:xfrm>
          </p:grpSpPr>
          <p:sp>
            <p:nvSpPr>
              <p:cNvPr id="110621" name="Line 29">
                <a:extLst>
                  <a:ext uri="{FF2B5EF4-FFF2-40B4-BE49-F238E27FC236}">
                    <a16:creationId xmlns:a16="http://schemas.microsoft.com/office/drawing/2014/main" id="{9437D633-507E-4795-8DFB-8577E8D75026}"/>
                  </a:ext>
                </a:extLst>
              </p:cNvPr>
              <p:cNvSpPr>
                <a:spLocks noChangeShapeType="1"/>
              </p:cNvSpPr>
              <p:nvPr/>
            </p:nvSpPr>
            <p:spPr bwMode="auto">
              <a:xfrm>
                <a:off x="1776" y="2160"/>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22" name="Rectangle 30">
                <a:extLst>
                  <a:ext uri="{FF2B5EF4-FFF2-40B4-BE49-F238E27FC236}">
                    <a16:creationId xmlns:a16="http://schemas.microsoft.com/office/drawing/2014/main" id="{C45BDD04-F433-4C48-B9E2-32BA6D535EF4}"/>
                  </a:ext>
                </a:extLst>
              </p:cNvPr>
              <p:cNvSpPr>
                <a:spLocks noChangeArrowheads="1"/>
              </p:cNvSpPr>
              <p:nvPr/>
            </p:nvSpPr>
            <p:spPr bwMode="auto">
              <a:xfrm>
                <a:off x="2304" y="1968"/>
                <a:ext cx="672" cy="38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chemeClr val="bg1"/>
                    </a:solidFill>
                  </a:rPr>
                  <a:t>Computer</a:t>
                </a:r>
              </a:p>
              <a:p>
                <a:pPr algn="ctr" eaLnBrk="0" hangingPunct="0"/>
                <a:r>
                  <a:rPr lang="en-US" altLang="en-US">
                    <a:solidFill>
                      <a:schemeClr val="bg1"/>
                    </a:solidFill>
                  </a:rPr>
                  <a:t>graphics</a:t>
                </a:r>
              </a:p>
            </p:txBody>
          </p:sp>
          <p:sp>
            <p:nvSpPr>
              <p:cNvPr id="110623" name="Line 31">
                <a:extLst>
                  <a:ext uri="{FF2B5EF4-FFF2-40B4-BE49-F238E27FC236}">
                    <a16:creationId xmlns:a16="http://schemas.microsoft.com/office/drawing/2014/main" id="{E07F9159-DC34-42AE-B671-2057E3BFD6A0}"/>
                  </a:ext>
                </a:extLst>
              </p:cNvPr>
              <p:cNvSpPr>
                <a:spLocks noChangeShapeType="1"/>
              </p:cNvSpPr>
              <p:nvPr/>
            </p:nvSpPr>
            <p:spPr bwMode="auto">
              <a:xfrm>
                <a:off x="3168" y="2160"/>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24" name="Text Box 32">
                <a:extLst>
                  <a:ext uri="{FF2B5EF4-FFF2-40B4-BE49-F238E27FC236}">
                    <a16:creationId xmlns:a16="http://schemas.microsoft.com/office/drawing/2014/main" id="{7C34C8EF-E556-480C-BA80-F4E459B9C308}"/>
                  </a:ext>
                </a:extLst>
              </p:cNvPr>
              <p:cNvSpPr txBox="1">
                <a:spLocks noChangeArrowheads="1"/>
              </p:cNvSpPr>
              <p:nvPr/>
            </p:nvSpPr>
            <p:spPr bwMode="auto">
              <a:xfrm>
                <a:off x="1032" y="1920"/>
                <a:ext cx="51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t>World </a:t>
                </a:r>
              </a:p>
              <a:p>
                <a:pPr algn="ctr" eaLnBrk="0" hangingPunct="0"/>
                <a:r>
                  <a:rPr lang="en-US" altLang="en-US"/>
                  <a:t>model</a:t>
                </a:r>
              </a:p>
            </p:txBody>
          </p:sp>
          <p:sp>
            <p:nvSpPr>
              <p:cNvPr id="110625" name="Rectangle 33">
                <a:extLst>
                  <a:ext uri="{FF2B5EF4-FFF2-40B4-BE49-F238E27FC236}">
                    <a16:creationId xmlns:a16="http://schemas.microsoft.com/office/drawing/2014/main" id="{A017B98D-4C27-46E4-A43F-15031EA8FF37}"/>
                  </a:ext>
                </a:extLst>
              </p:cNvPr>
              <p:cNvSpPr>
                <a:spLocks noChangeArrowheads="1"/>
              </p:cNvSpPr>
              <p:nvPr/>
            </p:nvSpPr>
            <p:spPr bwMode="auto">
              <a:xfrm>
                <a:off x="3696" y="1824"/>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6" name="Rectangle 34">
                <a:extLst>
                  <a:ext uri="{FF2B5EF4-FFF2-40B4-BE49-F238E27FC236}">
                    <a16:creationId xmlns:a16="http://schemas.microsoft.com/office/drawing/2014/main" id="{B4FDCCBC-E3A3-41D7-A026-62A52891096F}"/>
                  </a:ext>
                </a:extLst>
              </p:cNvPr>
              <p:cNvSpPr>
                <a:spLocks noChangeArrowheads="1"/>
              </p:cNvSpPr>
              <p:nvPr/>
            </p:nvSpPr>
            <p:spPr bwMode="auto">
              <a:xfrm>
                <a:off x="3792" y="1920"/>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7" name="Rectangle 35">
                <a:extLst>
                  <a:ext uri="{FF2B5EF4-FFF2-40B4-BE49-F238E27FC236}">
                    <a16:creationId xmlns:a16="http://schemas.microsoft.com/office/drawing/2014/main" id="{BE5D105D-CA23-4CB4-8D34-02BA69D8C7E3}"/>
                  </a:ext>
                </a:extLst>
              </p:cNvPr>
              <p:cNvSpPr>
                <a:spLocks noChangeArrowheads="1"/>
              </p:cNvSpPr>
              <p:nvPr/>
            </p:nvSpPr>
            <p:spPr bwMode="auto">
              <a:xfrm>
                <a:off x="3888" y="2016"/>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4">
            <a:extLst>
              <a:ext uri="{FF2B5EF4-FFF2-40B4-BE49-F238E27FC236}">
                <a16:creationId xmlns:a16="http://schemas.microsoft.com/office/drawing/2014/main" id="{0DFCA7A1-0EBF-41D9-A1B7-BA5AA5AD6216}"/>
              </a:ext>
            </a:extLst>
          </p:cNvPr>
          <p:cNvSpPr>
            <a:spLocks noGrp="1"/>
          </p:cNvSpPr>
          <p:nvPr>
            <p:ph type="ftr" sz="quarter" idx="11"/>
          </p:nvPr>
        </p:nvSpPr>
        <p:spPr/>
        <p:txBody>
          <a:bodyPr/>
          <a:lstStyle/>
          <a:p>
            <a:r>
              <a:rPr lang="en-US" altLang="en-US"/>
              <a:t>Introduction to Computer Vision</a:t>
            </a:r>
          </a:p>
        </p:txBody>
      </p:sp>
      <p:sp>
        <p:nvSpPr>
          <p:cNvPr id="112642" name="Rectangle 2">
            <a:extLst>
              <a:ext uri="{FF2B5EF4-FFF2-40B4-BE49-F238E27FC236}">
                <a16:creationId xmlns:a16="http://schemas.microsoft.com/office/drawing/2014/main" id="{893E4B55-85EE-41F7-83A7-4FAF0C001BF4}"/>
              </a:ext>
            </a:extLst>
          </p:cNvPr>
          <p:cNvSpPr>
            <a:spLocks noGrp="1" noChangeArrowheads="1"/>
          </p:cNvSpPr>
          <p:nvPr>
            <p:ph type="title"/>
          </p:nvPr>
        </p:nvSpPr>
        <p:spPr/>
        <p:txBody>
          <a:bodyPr/>
          <a:lstStyle/>
          <a:p>
            <a:r>
              <a:rPr lang="en-US" altLang="en-US" sz="3600" dirty="0"/>
              <a:t>Intersection of Vision and Graphics</a:t>
            </a:r>
          </a:p>
        </p:txBody>
      </p:sp>
      <p:grpSp>
        <p:nvGrpSpPr>
          <p:cNvPr id="112659" name="Group 19">
            <a:extLst>
              <a:ext uri="{FF2B5EF4-FFF2-40B4-BE49-F238E27FC236}">
                <a16:creationId xmlns:a16="http://schemas.microsoft.com/office/drawing/2014/main" id="{D0BED4E8-49E6-4D35-BF78-37F86942A00A}"/>
              </a:ext>
            </a:extLst>
          </p:cNvPr>
          <p:cNvGrpSpPr>
            <a:grpSpLocks/>
          </p:cNvGrpSpPr>
          <p:nvPr/>
        </p:nvGrpSpPr>
        <p:grpSpPr bwMode="auto">
          <a:xfrm>
            <a:off x="2743200" y="2197100"/>
            <a:ext cx="6248400" cy="3594100"/>
            <a:chOff x="768" y="1576"/>
            <a:chExt cx="3936" cy="2264"/>
          </a:xfrm>
        </p:grpSpPr>
        <p:sp>
          <p:nvSpPr>
            <p:cNvPr id="112644" name="Oval 4">
              <a:extLst>
                <a:ext uri="{FF2B5EF4-FFF2-40B4-BE49-F238E27FC236}">
                  <a16:creationId xmlns:a16="http://schemas.microsoft.com/office/drawing/2014/main" id="{04691B87-1A02-4A38-A80D-559680719136}"/>
                </a:ext>
              </a:extLst>
            </p:cNvPr>
            <p:cNvSpPr>
              <a:spLocks noChangeArrowheads="1"/>
            </p:cNvSpPr>
            <p:nvPr/>
          </p:nvSpPr>
          <p:spPr bwMode="auto">
            <a:xfrm>
              <a:off x="768" y="1576"/>
              <a:ext cx="2496" cy="2064"/>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45" name="Text Box 5">
              <a:extLst>
                <a:ext uri="{FF2B5EF4-FFF2-40B4-BE49-F238E27FC236}">
                  <a16:creationId xmlns:a16="http://schemas.microsoft.com/office/drawing/2014/main" id="{24A2D3B4-37E0-4EE4-96EB-0B7F55DA1792}"/>
                </a:ext>
              </a:extLst>
            </p:cNvPr>
            <p:cNvSpPr txBox="1">
              <a:spLocks noChangeArrowheads="1"/>
            </p:cNvSpPr>
            <p:nvPr/>
          </p:nvSpPr>
          <p:spPr bwMode="auto">
            <a:xfrm>
              <a:off x="2401" y="1960"/>
              <a:ext cx="731" cy="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modeling</a:t>
              </a:r>
            </a:p>
            <a:p>
              <a:pPr eaLnBrk="0" hangingPunct="0">
                <a:buFontTx/>
                <a:buChar char="-"/>
              </a:pPr>
              <a:r>
                <a:rPr lang="en-US" altLang="en-US" sz="2000"/>
                <a:t> shape</a:t>
              </a:r>
            </a:p>
            <a:p>
              <a:pPr eaLnBrk="0" hangingPunct="0">
                <a:buFontTx/>
                <a:buChar char="-"/>
              </a:pPr>
              <a:r>
                <a:rPr lang="en-US" altLang="en-US" sz="2000"/>
                <a:t> light</a:t>
              </a:r>
            </a:p>
            <a:p>
              <a:pPr eaLnBrk="0" hangingPunct="0">
                <a:buFontTx/>
                <a:buChar char="-"/>
              </a:pPr>
              <a:r>
                <a:rPr lang="en-US" altLang="en-US" sz="2000"/>
                <a:t> motion</a:t>
              </a:r>
            </a:p>
            <a:p>
              <a:pPr eaLnBrk="0" hangingPunct="0">
                <a:buFontTx/>
                <a:buChar char="-"/>
              </a:pPr>
              <a:r>
                <a:rPr lang="en-US" altLang="en-US" sz="2000"/>
                <a:t> optics</a:t>
              </a:r>
            </a:p>
            <a:p>
              <a:pPr eaLnBrk="0" hangingPunct="0">
                <a:buFontTx/>
                <a:buChar char="-"/>
              </a:pPr>
              <a:r>
                <a:rPr lang="en-US" altLang="en-US" sz="2000"/>
                <a:t> images</a:t>
              </a:r>
            </a:p>
            <a:p>
              <a:pPr eaLnBrk="0" hangingPunct="0"/>
              <a:r>
                <a:rPr lang="en-US" altLang="en-US" sz="2000"/>
                <a:t>     IP</a:t>
              </a:r>
            </a:p>
          </p:txBody>
        </p:sp>
        <p:sp>
          <p:nvSpPr>
            <p:cNvPr id="112646" name="Text Box 6">
              <a:extLst>
                <a:ext uri="{FF2B5EF4-FFF2-40B4-BE49-F238E27FC236}">
                  <a16:creationId xmlns:a16="http://schemas.microsoft.com/office/drawing/2014/main" id="{A46B2E52-AAE2-4E4D-8554-059CB772C57E}"/>
                </a:ext>
              </a:extLst>
            </p:cNvPr>
            <p:cNvSpPr txBox="1">
              <a:spLocks noChangeArrowheads="1"/>
            </p:cNvSpPr>
            <p:nvPr/>
          </p:nvSpPr>
          <p:spPr bwMode="auto">
            <a:xfrm>
              <a:off x="1214" y="2574"/>
              <a:ext cx="78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animation</a:t>
              </a:r>
            </a:p>
          </p:txBody>
        </p:sp>
        <p:sp>
          <p:nvSpPr>
            <p:cNvPr id="112647" name="Text Box 7">
              <a:extLst>
                <a:ext uri="{FF2B5EF4-FFF2-40B4-BE49-F238E27FC236}">
                  <a16:creationId xmlns:a16="http://schemas.microsoft.com/office/drawing/2014/main" id="{751AFAD7-EBC3-4209-BCF9-83C752FE2C17}"/>
                </a:ext>
              </a:extLst>
            </p:cNvPr>
            <p:cNvSpPr txBox="1">
              <a:spLocks noChangeArrowheads="1"/>
            </p:cNvSpPr>
            <p:nvPr/>
          </p:nvSpPr>
          <p:spPr bwMode="auto">
            <a:xfrm>
              <a:off x="1480" y="1816"/>
              <a:ext cx="75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rendering</a:t>
              </a:r>
            </a:p>
          </p:txBody>
        </p:sp>
        <p:sp>
          <p:nvSpPr>
            <p:cNvPr id="112648" name="Text Box 8">
              <a:extLst>
                <a:ext uri="{FF2B5EF4-FFF2-40B4-BE49-F238E27FC236}">
                  <a16:creationId xmlns:a16="http://schemas.microsoft.com/office/drawing/2014/main" id="{AEEE4089-5233-4DA7-BDE7-6BAD2BE85485}"/>
                </a:ext>
              </a:extLst>
            </p:cNvPr>
            <p:cNvSpPr txBox="1">
              <a:spLocks noChangeArrowheads="1"/>
            </p:cNvSpPr>
            <p:nvPr/>
          </p:nvSpPr>
          <p:spPr bwMode="auto">
            <a:xfrm>
              <a:off x="1153" y="3054"/>
              <a:ext cx="11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user-interfaces</a:t>
              </a:r>
            </a:p>
          </p:txBody>
        </p:sp>
        <p:sp>
          <p:nvSpPr>
            <p:cNvPr id="112649" name="Text Box 9">
              <a:extLst>
                <a:ext uri="{FF2B5EF4-FFF2-40B4-BE49-F238E27FC236}">
                  <a16:creationId xmlns:a16="http://schemas.microsoft.com/office/drawing/2014/main" id="{82B82A14-2FE2-4237-917C-1644EAFF0EAD}"/>
                </a:ext>
              </a:extLst>
            </p:cNvPr>
            <p:cNvSpPr txBox="1">
              <a:spLocks noChangeArrowheads="1"/>
            </p:cNvSpPr>
            <p:nvPr/>
          </p:nvSpPr>
          <p:spPr bwMode="auto">
            <a:xfrm>
              <a:off x="1056" y="2152"/>
              <a:ext cx="105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surface design</a:t>
              </a:r>
            </a:p>
          </p:txBody>
        </p:sp>
        <p:sp>
          <p:nvSpPr>
            <p:cNvPr id="112650" name="Text Box 10">
              <a:extLst>
                <a:ext uri="{FF2B5EF4-FFF2-40B4-BE49-F238E27FC236}">
                  <a16:creationId xmlns:a16="http://schemas.microsoft.com/office/drawing/2014/main" id="{389C43FA-5638-4044-A42A-8CF8EF7876A1}"/>
                </a:ext>
              </a:extLst>
            </p:cNvPr>
            <p:cNvSpPr txBox="1">
              <a:spLocks noChangeArrowheads="1"/>
            </p:cNvSpPr>
            <p:nvPr/>
          </p:nvSpPr>
          <p:spPr bwMode="auto">
            <a:xfrm>
              <a:off x="1248" y="3590"/>
              <a:ext cx="16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latin typeface="Arial" panose="020B0604020202020204" pitchFamily="34" charset="0"/>
                </a:rPr>
                <a:t>Computer Graphics</a:t>
              </a:r>
            </a:p>
          </p:txBody>
        </p:sp>
        <p:grpSp>
          <p:nvGrpSpPr>
            <p:cNvPr id="112651" name="Group 11">
              <a:extLst>
                <a:ext uri="{FF2B5EF4-FFF2-40B4-BE49-F238E27FC236}">
                  <a16:creationId xmlns:a16="http://schemas.microsoft.com/office/drawing/2014/main" id="{27B1EF2F-A4BE-4CC5-9858-E43C7CA4D761}"/>
                </a:ext>
              </a:extLst>
            </p:cNvPr>
            <p:cNvGrpSpPr>
              <a:grpSpLocks/>
            </p:cNvGrpSpPr>
            <p:nvPr/>
          </p:nvGrpSpPr>
          <p:grpSpPr bwMode="auto">
            <a:xfrm>
              <a:off x="2208" y="1576"/>
              <a:ext cx="2496" cy="2264"/>
              <a:chOff x="3168" y="912"/>
              <a:chExt cx="2496" cy="2264"/>
            </a:xfrm>
          </p:grpSpPr>
          <p:sp>
            <p:nvSpPr>
              <p:cNvPr id="112652" name="Oval 12">
                <a:extLst>
                  <a:ext uri="{FF2B5EF4-FFF2-40B4-BE49-F238E27FC236}">
                    <a16:creationId xmlns:a16="http://schemas.microsoft.com/office/drawing/2014/main" id="{CD90627A-E57D-42BC-A52A-126F3AB07A25}"/>
                  </a:ext>
                </a:extLst>
              </p:cNvPr>
              <p:cNvSpPr>
                <a:spLocks noChangeArrowheads="1"/>
              </p:cNvSpPr>
              <p:nvPr/>
            </p:nvSpPr>
            <p:spPr bwMode="auto">
              <a:xfrm>
                <a:off x="3168" y="912"/>
                <a:ext cx="2496" cy="2064"/>
              </a:xfrm>
              <a:prstGeom prst="ellipse">
                <a:avLst/>
              </a:prstGeom>
              <a:solidFill>
                <a:srgbClr val="FF9900">
                  <a:alpha val="50000"/>
                </a:srgbClr>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53" name="Text Box 13">
                <a:extLst>
                  <a:ext uri="{FF2B5EF4-FFF2-40B4-BE49-F238E27FC236}">
                    <a16:creationId xmlns:a16="http://schemas.microsoft.com/office/drawing/2014/main" id="{3105CE65-6D99-4D52-B249-427BBED9AC9B}"/>
                  </a:ext>
                </a:extLst>
              </p:cNvPr>
              <p:cNvSpPr txBox="1">
                <a:spLocks noChangeArrowheads="1"/>
              </p:cNvSpPr>
              <p:nvPr/>
            </p:nvSpPr>
            <p:spPr bwMode="auto">
              <a:xfrm>
                <a:off x="4080" y="1190"/>
                <a:ext cx="1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shape estimation</a:t>
                </a:r>
              </a:p>
            </p:txBody>
          </p:sp>
          <p:sp>
            <p:nvSpPr>
              <p:cNvPr id="112654" name="Text Box 14">
                <a:extLst>
                  <a:ext uri="{FF2B5EF4-FFF2-40B4-BE49-F238E27FC236}">
                    <a16:creationId xmlns:a16="http://schemas.microsoft.com/office/drawing/2014/main" id="{C4F04A7C-E1EF-490A-90B7-6A3610C2E967}"/>
                  </a:ext>
                </a:extLst>
              </p:cNvPr>
              <p:cNvSpPr txBox="1">
                <a:spLocks noChangeArrowheads="1"/>
              </p:cNvSpPr>
              <p:nvPr/>
            </p:nvSpPr>
            <p:spPr bwMode="auto">
              <a:xfrm>
                <a:off x="4272" y="1536"/>
                <a:ext cx="13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motion estimation</a:t>
                </a:r>
              </a:p>
            </p:txBody>
          </p:sp>
          <p:sp>
            <p:nvSpPr>
              <p:cNvPr id="112655" name="Text Box 15">
                <a:extLst>
                  <a:ext uri="{FF2B5EF4-FFF2-40B4-BE49-F238E27FC236}">
                    <a16:creationId xmlns:a16="http://schemas.microsoft.com/office/drawing/2014/main" id="{86B2F08A-672A-4E83-8369-F502F87BD6F2}"/>
                  </a:ext>
                </a:extLst>
              </p:cNvPr>
              <p:cNvSpPr txBox="1">
                <a:spLocks noChangeArrowheads="1"/>
              </p:cNvSpPr>
              <p:nvPr/>
            </p:nvSpPr>
            <p:spPr bwMode="auto">
              <a:xfrm>
                <a:off x="4341" y="1910"/>
                <a:ext cx="8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recognition</a:t>
                </a:r>
              </a:p>
            </p:txBody>
          </p:sp>
          <p:sp>
            <p:nvSpPr>
              <p:cNvPr id="112656" name="Text Box 16">
                <a:extLst>
                  <a:ext uri="{FF2B5EF4-FFF2-40B4-BE49-F238E27FC236}">
                    <a16:creationId xmlns:a16="http://schemas.microsoft.com/office/drawing/2014/main" id="{E1FB535E-0E55-4519-B104-77E1C611E15D}"/>
                  </a:ext>
                </a:extLst>
              </p:cNvPr>
              <p:cNvSpPr txBox="1">
                <a:spLocks noChangeArrowheads="1"/>
              </p:cNvSpPr>
              <p:nvPr/>
            </p:nvSpPr>
            <p:spPr bwMode="auto">
              <a:xfrm>
                <a:off x="4224" y="2256"/>
                <a:ext cx="9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2D modeling</a:t>
                </a:r>
              </a:p>
            </p:txBody>
          </p:sp>
          <p:sp>
            <p:nvSpPr>
              <p:cNvPr id="112657" name="Text Box 17">
                <a:extLst>
                  <a:ext uri="{FF2B5EF4-FFF2-40B4-BE49-F238E27FC236}">
                    <a16:creationId xmlns:a16="http://schemas.microsoft.com/office/drawing/2014/main" id="{5A125A4B-66ED-47FD-A40F-B63993563F38}"/>
                  </a:ext>
                </a:extLst>
              </p:cNvPr>
              <p:cNvSpPr txBox="1">
                <a:spLocks noChangeArrowheads="1"/>
              </p:cNvSpPr>
              <p:nvPr/>
            </p:nvSpPr>
            <p:spPr bwMode="auto">
              <a:xfrm>
                <a:off x="3360" y="1296"/>
                <a:ext cx="731" cy="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modeling</a:t>
                </a:r>
              </a:p>
              <a:p>
                <a:pPr eaLnBrk="0" hangingPunct="0">
                  <a:buFontTx/>
                  <a:buChar char="-"/>
                </a:pPr>
                <a:r>
                  <a:rPr lang="en-US" altLang="en-US" sz="2000"/>
                  <a:t> shape</a:t>
                </a:r>
              </a:p>
              <a:p>
                <a:pPr eaLnBrk="0" hangingPunct="0">
                  <a:buFontTx/>
                  <a:buChar char="-"/>
                </a:pPr>
                <a:r>
                  <a:rPr lang="en-US" altLang="en-US" sz="2000"/>
                  <a:t> light</a:t>
                </a:r>
              </a:p>
              <a:p>
                <a:pPr eaLnBrk="0" hangingPunct="0">
                  <a:buFontTx/>
                  <a:buChar char="-"/>
                </a:pPr>
                <a:r>
                  <a:rPr lang="en-US" altLang="en-US" sz="2000"/>
                  <a:t> motion</a:t>
                </a:r>
              </a:p>
              <a:p>
                <a:pPr eaLnBrk="0" hangingPunct="0">
                  <a:buFontTx/>
                  <a:buChar char="-"/>
                </a:pPr>
                <a:r>
                  <a:rPr lang="en-US" altLang="en-US" sz="2000"/>
                  <a:t> optics</a:t>
                </a:r>
              </a:p>
              <a:p>
                <a:pPr eaLnBrk="0" hangingPunct="0">
                  <a:buFontTx/>
                  <a:buChar char="-"/>
                </a:pPr>
                <a:r>
                  <a:rPr lang="en-US" altLang="en-US" sz="2000"/>
                  <a:t> images</a:t>
                </a:r>
              </a:p>
              <a:p>
                <a:pPr eaLnBrk="0" hangingPunct="0"/>
                <a:r>
                  <a:rPr lang="en-US" altLang="en-US" sz="2000"/>
                  <a:t>     IP</a:t>
                </a:r>
              </a:p>
            </p:txBody>
          </p:sp>
          <p:sp>
            <p:nvSpPr>
              <p:cNvPr id="112658" name="Text Box 18">
                <a:extLst>
                  <a:ext uri="{FF2B5EF4-FFF2-40B4-BE49-F238E27FC236}">
                    <a16:creationId xmlns:a16="http://schemas.microsoft.com/office/drawing/2014/main" id="{FEB7C2FD-D6CF-40AC-BF9F-F675C6D0129E}"/>
                  </a:ext>
                </a:extLst>
              </p:cNvPr>
              <p:cNvSpPr txBox="1">
                <a:spLocks noChangeArrowheads="1"/>
              </p:cNvSpPr>
              <p:nvPr/>
            </p:nvSpPr>
            <p:spPr bwMode="auto">
              <a:xfrm>
                <a:off x="3795" y="2926"/>
                <a:ext cx="1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latin typeface="Arial" panose="020B0604020202020204" pitchFamily="34" charset="0"/>
                  </a:rPr>
                  <a:t>Computer Vision</a:t>
                </a:r>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69863D5-038E-449A-AE7A-C38F3249F6B2}"/>
              </a:ext>
            </a:extLst>
          </p:cNvPr>
          <p:cNvSpPr>
            <a:spLocks noGrp="1"/>
          </p:cNvSpPr>
          <p:nvPr>
            <p:ph type="ftr" sz="quarter" idx="11"/>
          </p:nvPr>
        </p:nvSpPr>
        <p:spPr/>
        <p:txBody>
          <a:bodyPr/>
          <a:lstStyle/>
          <a:p>
            <a:r>
              <a:rPr lang="en-US" altLang="en-US"/>
              <a:t>Introduction to Computer Vision</a:t>
            </a:r>
          </a:p>
        </p:txBody>
      </p:sp>
      <p:sp>
        <p:nvSpPr>
          <p:cNvPr id="115714" name="Rectangle 2">
            <a:extLst>
              <a:ext uri="{FF2B5EF4-FFF2-40B4-BE49-F238E27FC236}">
                <a16:creationId xmlns:a16="http://schemas.microsoft.com/office/drawing/2014/main" id="{3CF922BF-6F9F-4417-A426-9FB98A42AF90}"/>
              </a:ext>
            </a:extLst>
          </p:cNvPr>
          <p:cNvSpPr>
            <a:spLocks noGrp="1" noChangeArrowheads="1"/>
          </p:cNvSpPr>
          <p:nvPr>
            <p:ph type="title"/>
          </p:nvPr>
        </p:nvSpPr>
        <p:spPr/>
        <p:txBody>
          <a:bodyPr/>
          <a:lstStyle/>
          <a:p>
            <a:r>
              <a:rPr lang="en-US" altLang="en-US"/>
              <a:t>Computer Vision </a:t>
            </a:r>
            <a:r>
              <a:rPr lang="en-US" altLang="en-US" sz="3600"/>
              <a:t>[Trucco&amp;Verri’98]</a:t>
            </a:r>
          </a:p>
        </p:txBody>
      </p:sp>
      <p:pic>
        <p:nvPicPr>
          <p:cNvPr id="115718" name="Picture 6">
            <a:extLst>
              <a:ext uri="{FF2B5EF4-FFF2-40B4-BE49-F238E27FC236}">
                <a16:creationId xmlns:a16="http://schemas.microsoft.com/office/drawing/2014/main" id="{554A8CDE-7013-4B32-92D6-65E2D7FA8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038" y="1600200"/>
            <a:ext cx="4438650"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4">
            <a:extLst>
              <a:ext uri="{FF2B5EF4-FFF2-40B4-BE49-F238E27FC236}">
                <a16:creationId xmlns:a16="http://schemas.microsoft.com/office/drawing/2014/main" id="{5BEB8252-D7E2-4BFB-BCBA-6411F451FF49}"/>
              </a:ext>
            </a:extLst>
          </p:cNvPr>
          <p:cNvSpPr>
            <a:spLocks noGrp="1"/>
          </p:cNvSpPr>
          <p:nvPr>
            <p:ph type="ftr" sz="quarter" idx="11"/>
          </p:nvPr>
        </p:nvSpPr>
        <p:spPr/>
        <p:txBody>
          <a:bodyPr/>
          <a:lstStyle/>
          <a:p>
            <a:r>
              <a:rPr lang="en-US" altLang="en-US"/>
              <a:t>Introduction to Computer Vision</a:t>
            </a:r>
          </a:p>
        </p:txBody>
      </p:sp>
      <p:sp>
        <p:nvSpPr>
          <p:cNvPr id="147458" name="Rectangle 2">
            <a:extLst>
              <a:ext uri="{FF2B5EF4-FFF2-40B4-BE49-F238E27FC236}">
                <a16:creationId xmlns:a16="http://schemas.microsoft.com/office/drawing/2014/main" id="{E819867C-C636-4172-8E8F-660CAABE1EE6}"/>
              </a:ext>
            </a:extLst>
          </p:cNvPr>
          <p:cNvSpPr>
            <a:spLocks noGrp="1" noChangeArrowheads="1"/>
          </p:cNvSpPr>
          <p:nvPr>
            <p:ph type="title"/>
          </p:nvPr>
        </p:nvSpPr>
        <p:spPr/>
        <p:txBody>
          <a:bodyPr/>
          <a:lstStyle/>
          <a:p>
            <a:r>
              <a:rPr lang="en-US" altLang="en-US"/>
              <a:t>Image-Based Modeling</a:t>
            </a:r>
          </a:p>
        </p:txBody>
      </p:sp>
      <p:grpSp>
        <p:nvGrpSpPr>
          <p:cNvPr id="147459" name="Group 3">
            <a:extLst>
              <a:ext uri="{FF2B5EF4-FFF2-40B4-BE49-F238E27FC236}">
                <a16:creationId xmlns:a16="http://schemas.microsoft.com/office/drawing/2014/main" id="{4AC57F6F-9B10-4665-8FBD-6821BBDF782D}"/>
              </a:ext>
            </a:extLst>
          </p:cNvPr>
          <p:cNvGrpSpPr>
            <a:grpSpLocks/>
          </p:cNvGrpSpPr>
          <p:nvPr/>
        </p:nvGrpSpPr>
        <p:grpSpPr bwMode="auto">
          <a:xfrm>
            <a:off x="3124201" y="1676400"/>
            <a:ext cx="5337175" cy="4495800"/>
            <a:chOff x="336" y="192"/>
            <a:chExt cx="3362" cy="2832"/>
          </a:xfrm>
        </p:grpSpPr>
        <p:sp>
          <p:nvSpPr>
            <p:cNvPr id="147460" name="Oval 4">
              <a:extLst>
                <a:ext uri="{FF2B5EF4-FFF2-40B4-BE49-F238E27FC236}">
                  <a16:creationId xmlns:a16="http://schemas.microsoft.com/office/drawing/2014/main" id="{69D98671-AAA4-4B61-9A04-D5312988AA38}"/>
                </a:ext>
              </a:extLst>
            </p:cNvPr>
            <p:cNvSpPr>
              <a:spLocks noChangeArrowheads="1"/>
            </p:cNvSpPr>
            <p:nvPr/>
          </p:nvSpPr>
          <p:spPr bwMode="auto">
            <a:xfrm>
              <a:off x="336" y="240"/>
              <a:ext cx="288" cy="288"/>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latin typeface="Times" panose="02020603050405020304" pitchFamily="18" charset="0"/>
              </a:endParaRPr>
            </a:p>
            <a:p>
              <a:pPr algn="ctr"/>
              <a:endParaRPr lang="en-US" altLang="en-US">
                <a:latin typeface="Times" panose="02020603050405020304" pitchFamily="18" charset="0"/>
              </a:endParaRPr>
            </a:p>
          </p:txBody>
        </p:sp>
        <p:sp>
          <p:nvSpPr>
            <p:cNvPr id="147461" name="Text Box 5">
              <a:extLst>
                <a:ext uri="{FF2B5EF4-FFF2-40B4-BE49-F238E27FC236}">
                  <a16:creationId xmlns:a16="http://schemas.microsoft.com/office/drawing/2014/main" id="{15BCF276-171B-4353-A819-E75C0F6AF317}"/>
                </a:ext>
              </a:extLst>
            </p:cNvPr>
            <p:cNvSpPr txBox="1">
              <a:spLocks noChangeArrowheads="1"/>
            </p:cNvSpPr>
            <p:nvPr/>
          </p:nvSpPr>
          <p:spPr bwMode="auto">
            <a:xfrm>
              <a:off x="478" y="405"/>
              <a:ext cx="818" cy="23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0"/>
                </a:lnSpc>
                <a:spcBef>
                  <a:spcPct val="50000"/>
                </a:spcBef>
              </a:pPr>
              <a:endParaRPr lang="en-US" altLang="en-US" sz="1200" dirty="0">
                <a:latin typeface="Times" panose="02020603050405020304" pitchFamily="18" charset="0"/>
              </a:endParaRPr>
            </a:p>
            <a:p>
              <a:pPr algn="ctr" eaLnBrk="1" hangingPunct="1">
                <a:lnSpc>
                  <a:spcPct val="80000"/>
                </a:lnSpc>
                <a:spcBef>
                  <a:spcPct val="50000"/>
                </a:spcBef>
              </a:pPr>
              <a:r>
                <a:rPr lang="en-US" altLang="en-US" sz="1200" dirty="0">
                  <a:latin typeface="Times" panose="02020603050405020304" pitchFamily="18" charset="0"/>
                </a:rPr>
                <a:t>Images (2D)</a:t>
              </a:r>
            </a:p>
          </p:txBody>
        </p:sp>
        <p:sp>
          <p:nvSpPr>
            <p:cNvPr id="147462" name="Text Box 6">
              <a:extLst>
                <a:ext uri="{FF2B5EF4-FFF2-40B4-BE49-F238E27FC236}">
                  <a16:creationId xmlns:a16="http://schemas.microsoft.com/office/drawing/2014/main" id="{F09A4450-CBA1-4FB4-A999-D9DBD011559F}"/>
                </a:ext>
              </a:extLst>
            </p:cNvPr>
            <p:cNvSpPr txBox="1">
              <a:spLocks noChangeArrowheads="1"/>
            </p:cNvSpPr>
            <p:nvPr/>
          </p:nvSpPr>
          <p:spPr bwMode="auto">
            <a:xfrm>
              <a:off x="1836" y="405"/>
              <a:ext cx="818" cy="23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80000"/>
                </a:lnSpc>
                <a:spcBef>
                  <a:spcPct val="50000"/>
                </a:spcBef>
              </a:pPr>
              <a:r>
                <a:rPr lang="en-US" altLang="en-US" sz="1200" dirty="0">
                  <a:latin typeface="Times" panose="02020603050405020304" pitchFamily="18" charset="0"/>
                </a:rPr>
                <a:t>Geometry (3D)</a:t>
              </a:r>
              <a:br>
                <a:rPr lang="en-US" altLang="en-US" sz="1200" dirty="0">
                  <a:latin typeface="Times" panose="02020603050405020304" pitchFamily="18" charset="0"/>
                </a:rPr>
              </a:br>
              <a:r>
                <a:rPr lang="en-US" altLang="en-US" sz="1200" i="1" dirty="0">
                  <a:latin typeface="Times" panose="02020603050405020304" pitchFamily="18" charset="0"/>
                </a:rPr>
                <a:t>shape</a:t>
              </a:r>
              <a:endParaRPr lang="en-US" altLang="en-US" sz="1200" dirty="0">
                <a:latin typeface="Times" panose="02020603050405020304" pitchFamily="18" charset="0"/>
              </a:endParaRPr>
            </a:p>
          </p:txBody>
        </p:sp>
        <p:sp>
          <p:nvSpPr>
            <p:cNvPr id="147463" name="Text Box 7">
              <a:extLst>
                <a:ext uri="{FF2B5EF4-FFF2-40B4-BE49-F238E27FC236}">
                  <a16:creationId xmlns:a16="http://schemas.microsoft.com/office/drawing/2014/main" id="{2F0E5E87-0A5C-4BDC-8B0A-31D731946C8C}"/>
                </a:ext>
              </a:extLst>
            </p:cNvPr>
            <p:cNvSpPr txBox="1">
              <a:spLocks noChangeArrowheads="1"/>
            </p:cNvSpPr>
            <p:nvPr/>
          </p:nvSpPr>
          <p:spPr bwMode="auto">
            <a:xfrm>
              <a:off x="2880" y="405"/>
              <a:ext cx="818" cy="23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80000"/>
                </a:lnSpc>
                <a:spcBef>
                  <a:spcPct val="50000"/>
                </a:spcBef>
              </a:pPr>
              <a:r>
                <a:rPr lang="en-US" altLang="en-US" sz="1200">
                  <a:latin typeface="Times" panose="02020603050405020304" pitchFamily="18" charset="0"/>
                </a:rPr>
                <a:t>Photometry</a:t>
              </a:r>
              <a:br>
                <a:rPr lang="en-US" altLang="en-US" sz="1200">
                  <a:latin typeface="Times" panose="02020603050405020304" pitchFamily="18" charset="0"/>
                </a:rPr>
              </a:br>
              <a:r>
                <a:rPr lang="en-US" altLang="en-US" sz="1200" i="1">
                  <a:latin typeface="Times" panose="02020603050405020304" pitchFamily="18" charset="0"/>
                </a:rPr>
                <a:t>appearance</a:t>
              </a:r>
              <a:endParaRPr lang="en-US" altLang="en-US" sz="1200">
                <a:latin typeface="Times" panose="02020603050405020304" pitchFamily="18" charset="0"/>
              </a:endParaRPr>
            </a:p>
          </p:txBody>
        </p:sp>
        <p:sp>
          <p:nvSpPr>
            <p:cNvPr id="147464" name="Text Box 8">
              <a:extLst>
                <a:ext uri="{FF2B5EF4-FFF2-40B4-BE49-F238E27FC236}">
                  <a16:creationId xmlns:a16="http://schemas.microsoft.com/office/drawing/2014/main" id="{51089556-832E-4F2A-9F22-AC06CAA4F669}"/>
                </a:ext>
              </a:extLst>
            </p:cNvPr>
            <p:cNvSpPr txBox="1">
              <a:spLocks noChangeArrowheads="1"/>
            </p:cNvSpPr>
            <p:nvPr/>
          </p:nvSpPr>
          <p:spPr bwMode="auto">
            <a:xfrm>
              <a:off x="2688" y="446"/>
              <a:ext cx="144"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spAutoFit/>
            </a:bodyPr>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50000"/>
                </a:spcBef>
              </a:pPr>
              <a:r>
                <a:rPr lang="en-US" altLang="en-US" sz="1200">
                  <a:latin typeface="Times" panose="02020603050405020304" pitchFamily="18" charset="0"/>
                </a:rPr>
                <a:t>+</a:t>
              </a:r>
            </a:p>
          </p:txBody>
        </p:sp>
        <p:sp>
          <p:nvSpPr>
            <p:cNvPr id="147465" name="Line 9">
              <a:extLst>
                <a:ext uri="{FF2B5EF4-FFF2-40B4-BE49-F238E27FC236}">
                  <a16:creationId xmlns:a16="http://schemas.microsoft.com/office/drawing/2014/main" id="{2FEE0001-95D9-4E90-8625-9FD15D6409AC}"/>
                </a:ext>
              </a:extLst>
            </p:cNvPr>
            <p:cNvSpPr>
              <a:spLocks noChangeShapeType="1"/>
            </p:cNvSpPr>
            <p:nvPr/>
          </p:nvSpPr>
          <p:spPr bwMode="auto">
            <a:xfrm>
              <a:off x="1368" y="481"/>
              <a:ext cx="396" cy="0"/>
            </a:xfrm>
            <a:prstGeom prst="line">
              <a:avLst/>
            </a:prstGeom>
            <a:noFill/>
            <a:ln w="15875">
              <a:solidFill>
                <a:schemeClr val="tx1"/>
              </a:solidFill>
              <a:round/>
              <a:headEnd type="stealth" w="med" len="me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466" name="Line 10">
              <a:extLst>
                <a:ext uri="{FF2B5EF4-FFF2-40B4-BE49-F238E27FC236}">
                  <a16:creationId xmlns:a16="http://schemas.microsoft.com/office/drawing/2014/main" id="{C738A5E4-D274-4D54-AB1A-1A85BF8744FB}"/>
                </a:ext>
              </a:extLst>
            </p:cNvPr>
            <p:cNvSpPr>
              <a:spLocks noChangeShapeType="1"/>
            </p:cNvSpPr>
            <p:nvPr/>
          </p:nvSpPr>
          <p:spPr bwMode="auto">
            <a:xfrm>
              <a:off x="1368" y="601"/>
              <a:ext cx="396" cy="0"/>
            </a:xfrm>
            <a:prstGeom prst="line">
              <a:avLst/>
            </a:prstGeom>
            <a:noFill/>
            <a:ln w="158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467" name="Text Box 11">
              <a:extLst>
                <a:ext uri="{FF2B5EF4-FFF2-40B4-BE49-F238E27FC236}">
                  <a16:creationId xmlns:a16="http://schemas.microsoft.com/office/drawing/2014/main" id="{14D66E57-EE92-49F9-8D3B-ADDE0FCF15F9}"/>
                </a:ext>
              </a:extLst>
            </p:cNvPr>
            <p:cNvSpPr txBox="1">
              <a:spLocks noChangeArrowheads="1"/>
            </p:cNvSpPr>
            <p:nvPr/>
          </p:nvSpPr>
          <p:spPr bwMode="auto">
            <a:xfrm>
              <a:off x="1296" y="302"/>
              <a:ext cx="516"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spAutoFit/>
            </a:bodyPr>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80000"/>
                </a:lnSpc>
                <a:spcBef>
                  <a:spcPct val="50000"/>
                </a:spcBef>
              </a:pPr>
              <a:r>
                <a:rPr lang="en-US" altLang="en-US" sz="1200">
                  <a:latin typeface="Times" panose="02020603050405020304" pitchFamily="18" charset="0"/>
                </a:rPr>
                <a:t>graphics</a:t>
              </a:r>
            </a:p>
          </p:txBody>
        </p:sp>
        <p:sp>
          <p:nvSpPr>
            <p:cNvPr id="147468" name="Text Box 12">
              <a:extLst>
                <a:ext uri="{FF2B5EF4-FFF2-40B4-BE49-F238E27FC236}">
                  <a16:creationId xmlns:a16="http://schemas.microsoft.com/office/drawing/2014/main" id="{B986686E-7A14-4C3D-823C-12979ADEDFC0}"/>
                </a:ext>
              </a:extLst>
            </p:cNvPr>
            <p:cNvSpPr txBox="1">
              <a:spLocks noChangeArrowheads="1"/>
            </p:cNvSpPr>
            <p:nvPr/>
          </p:nvSpPr>
          <p:spPr bwMode="auto">
            <a:xfrm>
              <a:off x="1308" y="624"/>
              <a:ext cx="516"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spAutoFit/>
            </a:bodyPr>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80000"/>
                </a:lnSpc>
                <a:spcBef>
                  <a:spcPct val="50000"/>
                </a:spcBef>
              </a:pPr>
              <a:r>
                <a:rPr lang="en-US" altLang="en-US" sz="1200">
                  <a:latin typeface="Times" panose="02020603050405020304" pitchFamily="18" charset="0"/>
                </a:rPr>
                <a:t>vision</a:t>
              </a:r>
            </a:p>
          </p:txBody>
        </p:sp>
        <p:sp>
          <p:nvSpPr>
            <p:cNvPr id="147469" name="Line 13">
              <a:extLst>
                <a:ext uri="{FF2B5EF4-FFF2-40B4-BE49-F238E27FC236}">
                  <a16:creationId xmlns:a16="http://schemas.microsoft.com/office/drawing/2014/main" id="{69360ACD-4BF8-40CB-AB84-FBC7FA97ECF8}"/>
                </a:ext>
              </a:extLst>
            </p:cNvPr>
            <p:cNvSpPr>
              <a:spLocks noChangeShapeType="1"/>
            </p:cNvSpPr>
            <p:nvPr/>
          </p:nvSpPr>
          <p:spPr bwMode="auto">
            <a:xfrm>
              <a:off x="624" y="358"/>
              <a:ext cx="0" cy="36"/>
            </a:xfrm>
            <a:prstGeom prst="line">
              <a:avLst/>
            </a:prstGeom>
            <a:noFill/>
            <a:ln w="158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470" name="Text Box 14">
              <a:extLst>
                <a:ext uri="{FF2B5EF4-FFF2-40B4-BE49-F238E27FC236}">
                  <a16:creationId xmlns:a16="http://schemas.microsoft.com/office/drawing/2014/main" id="{C0C0EC11-0FAA-4B2C-B96E-BFB8A04AE245}"/>
                </a:ext>
              </a:extLst>
            </p:cNvPr>
            <p:cNvSpPr txBox="1">
              <a:spLocks noChangeArrowheads="1"/>
            </p:cNvSpPr>
            <p:nvPr/>
          </p:nvSpPr>
          <p:spPr bwMode="auto">
            <a:xfrm>
              <a:off x="552" y="192"/>
              <a:ext cx="792"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spAutoFit/>
            </a:bodyPr>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80000"/>
                </a:lnSpc>
                <a:spcBef>
                  <a:spcPct val="50000"/>
                </a:spcBef>
              </a:pPr>
              <a:r>
                <a:rPr lang="en-US" altLang="en-US" sz="1200">
                  <a:latin typeface="Times" panose="02020603050405020304" pitchFamily="18" charset="0"/>
                </a:rPr>
                <a:t>image processing</a:t>
              </a:r>
            </a:p>
          </p:txBody>
        </p:sp>
        <p:sp>
          <p:nvSpPr>
            <p:cNvPr id="147471" name="Line 15">
              <a:extLst>
                <a:ext uri="{FF2B5EF4-FFF2-40B4-BE49-F238E27FC236}">
                  <a16:creationId xmlns:a16="http://schemas.microsoft.com/office/drawing/2014/main" id="{DC88ED54-4613-4523-9BC5-D7FFDEFDCBE6}"/>
                </a:ext>
              </a:extLst>
            </p:cNvPr>
            <p:cNvSpPr>
              <a:spLocks noChangeShapeType="1"/>
            </p:cNvSpPr>
            <p:nvPr/>
          </p:nvSpPr>
          <p:spPr bwMode="auto">
            <a:xfrm flipV="1">
              <a:off x="480" y="766"/>
              <a:ext cx="32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472" name="Line 16">
              <a:extLst>
                <a:ext uri="{FF2B5EF4-FFF2-40B4-BE49-F238E27FC236}">
                  <a16:creationId xmlns:a16="http://schemas.microsoft.com/office/drawing/2014/main" id="{91B9AD17-D405-4A06-A79A-E5DD9BBBA0C4}"/>
                </a:ext>
              </a:extLst>
            </p:cNvPr>
            <p:cNvSpPr>
              <a:spLocks noChangeShapeType="1"/>
            </p:cNvSpPr>
            <p:nvPr/>
          </p:nvSpPr>
          <p:spPr bwMode="auto">
            <a:xfrm flipH="1">
              <a:off x="1536" y="955"/>
              <a:ext cx="12" cy="206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473" name="Text Box 17">
              <a:extLst>
                <a:ext uri="{FF2B5EF4-FFF2-40B4-BE49-F238E27FC236}">
                  <a16:creationId xmlns:a16="http://schemas.microsoft.com/office/drawing/2014/main" id="{5D8F0F7B-6D10-497F-B80C-BF6B0006FD9F}"/>
                </a:ext>
              </a:extLst>
            </p:cNvPr>
            <p:cNvSpPr txBox="1">
              <a:spLocks noChangeArrowheads="1"/>
            </p:cNvSpPr>
            <p:nvPr/>
          </p:nvSpPr>
          <p:spPr bwMode="auto">
            <a:xfrm>
              <a:off x="1872" y="910"/>
              <a:ext cx="818" cy="2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2.1</a:t>
              </a:r>
              <a:r>
                <a:rPr lang="en-US" altLang="en-US" sz="1200" dirty="0">
                  <a:latin typeface="Times" panose="02020603050405020304" pitchFamily="18" charset="0"/>
                </a:rPr>
                <a:t> Geometric image formation</a:t>
              </a:r>
            </a:p>
          </p:txBody>
        </p:sp>
        <p:sp>
          <p:nvSpPr>
            <p:cNvPr id="147474" name="Text Box 18">
              <a:extLst>
                <a:ext uri="{FF2B5EF4-FFF2-40B4-BE49-F238E27FC236}">
                  <a16:creationId xmlns:a16="http://schemas.microsoft.com/office/drawing/2014/main" id="{488A372E-5A5A-4442-ABAF-171927268D97}"/>
                </a:ext>
              </a:extLst>
            </p:cNvPr>
            <p:cNvSpPr txBox="1">
              <a:spLocks noChangeArrowheads="1"/>
            </p:cNvSpPr>
            <p:nvPr/>
          </p:nvSpPr>
          <p:spPr bwMode="auto">
            <a:xfrm>
              <a:off x="2880" y="910"/>
              <a:ext cx="818" cy="2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2.2</a:t>
              </a:r>
              <a:r>
                <a:rPr lang="en-US" altLang="en-US" sz="1200" dirty="0">
                  <a:latin typeface="Times" panose="02020603050405020304" pitchFamily="18" charset="0"/>
                </a:rPr>
                <a:t> Photometric image formation</a:t>
              </a:r>
            </a:p>
          </p:txBody>
        </p:sp>
        <p:sp>
          <p:nvSpPr>
            <p:cNvPr id="147475" name="Text Box 19">
              <a:extLst>
                <a:ext uri="{FF2B5EF4-FFF2-40B4-BE49-F238E27FC236}">
                  <a16:creationId xmlns:a16="http://schemas.microsoft.com/office/drawing/2014/main" id="{F03C8699-9761-43F6-969F-846843372878}"/>
                </a:ext>
              </a:extLst>
            </p:cNvPr>
            <p:cNvSpPr txBox="1">
              <a:spLocks noChangeArrowheads="1"/>
            </p:cNvSpPr>
            <p:nvPr/>
          </p:nvSpPr>
          <p:spPr bwMode="auto">
            <a:xfrm>
              <a:off x="478" y="910"/>
              <a:ext cx="818" cy="2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3</a:t>
              </a:r>
              <a:r>
                <a:rPr lang="en-US" altLang="en-US" sz="1200" dirty="0">
                  <a:latin typeface="Times" panose="02020603050405020304" pitchFamily="18" charset="0"/>
                </a:rPr>
                <a:t> Image processing</a:t>
              </a:r>
            </a:p>
          </p:txBody>
        </p:sp>
        <p:sp>
          <p:nvSpPr>
            <p:cNvPr id="147476" name="Text Box 20">
              <a:extLst>
                <a:ext uri="{FF2B5EF4-FFF2-40B4-BE49-F238E27FC236}">
                  <a16:creationId xmlns:a16="http://schemas.microsoft.com/office/drawing/2014/main" id="{BBC8FF75-95E0-46D2-8642-50B5A377CEE6}"/>
                </a:ext>
              </a:extLst>
            </p:cNvPr>
            <p:cNvSpPr txBox="1">
              <a:spLocks noChangeArrowheads="1"/>
            </p:cNvSpPr>
            <p:nvPr/>
          </p:nvSpPr>
          <p:spPr bwMode="auto">
            <a:xfrm>
              <a:off x="864" y="1196"/>
              <a:ext cx="818" cy="242"/>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4</a:t>
              </a:r>
              <a:r>
                <a:rPr lang="en-US" altLang="en-US" sz="1200" dirty="0">
                  <a:latin typeface="Times" panose="02020603050405020304" pitchFamily="18" charset="0"/>
                </a:rPr>
                <a:t> Feature extraction</a:t>
              </a:r>
            </a:p>
          </p:txBody>
        </p:sp>
        <p:sp>
          <p:nvSpPr>
            <p:cNvPr id="147477" name="Text Box 21">
              <a:extLst>
                <a:ext uri="{FF2B5EF4-FFF2-40B4-BE49-F238E27FC236}">
                  <a16:creationId xmlns:a16="http://schemas.microsoft.com/office/drawing/2014/main" id="{5E4E1180-6977-4EE9-A625-93A0F1620746}"/>
                </a:ext>
              </a:extLst>
            </p:cNvPr>
            <p:cNvSpPr txBox="1">
              <a:spLocks noChangeArrowheads="1"/>
            </p:cNvSpPr>
            <p:nvPr/>
          </p:nvSpPr>
          <p:spPr bwMode="auto">
            <a:xfrm>
              <a:off x="1865" y="1200"/>
              <a:ext cx="818" cy="2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5</a:t>
              </a:r>
              <a:r>
                <a:rPr lang="en-US" altLang="en-US" sz="1200" dirty="0">
                  <a:latin typeface="Times" panose="02020603050405020304" pitchFamily="18" charset="0"/>
                </a:rPr>
                <a:t> Camera calibration</a:t>
              </a:r>
            </a:p>
          </p:txBody>
        </p:sp>
        <p:sp>
          <p:nvSpPr>
            <p:cNvPr id="147478" name="Text Box 22">
              <a:extLst>
                <a:ext uri="{FF2B5EF4-FFF2-40B4-BE49-F238E27FC236}">
                  <a16:creationId xmlns:a16="http://schemas.microsoft.com/office/drawing/2014/main" id="{D0FEF668-5F47-4441-A30A-2C8BE793BA9A}"/>
                </a:ext>
              </a:extLst>
            </p:cNvPr>
            <p:cNvSpPr txBox="1">
              <a:spLocks noChangeArrowheads="1"/>
            </p:cNvSpPr>
            <p:nvPr/>
          </p:nvSpPr>
          <p:spPr bwMode="auto">
            <a:xfrm>
              <a:off x="1865" y="1488"/>
              <a:ext cx="818" cy="242"/>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6</a:t>
              </a:r>
              <a:r>
                <a:rPr lang="en-US" altLang="en-US" sz="1200" dirty="0">
                  <a:latin typeface="Times" panose="02020603050405020304" pitchFamily="18" charset="0"/>
                </a:rPr>
                <a:t> Structure</a:t>
              </a:r>
              <a:br>
                <a:rPr lang="en-US" altLang="en-US" sz="1200" dirty="0">
                  <a:latin typeface="Times" panose="02020603050405020304" pitchFamily="18" charset="0"/>
                </a:rPr>
              </a:br>
              <a:r>
                <a:rPr lang="en-US" altLang="en-US" sz="1200" dirty="0">
                  <a:latin typeface="Times" panose="02020603050405020304" pitchFamily="18" charset="0"/>
                </a:rPr>
                <a:t>from motion</a:t>
              </a:r>
            </a:p>
          </p:txBody>
        </p:sp>
        <p:sp>
          <p:nvSpPr>
            <p:cNvPr id="147479" name="Text Box 23">
              <a:extLst>
                <a:ext uri="{FF2B5EF4-FFF2-40B4-BE49-F238E27FC236}">
                  <a16:creationId xmlns:a16="http://schemas.microsoft.com/office/drawing/2014/main" id="{7C32BD08-7462-4400-9290-7C6F648BA3E7}"/>
                </a:ext>
              </a:extLst>
            </p:cNvPr>
            <p:cNvSpPr txBox="1">
              <a:spLocks noChangeArrowheads="1"/>
            </p:cNvSpPr>
            <p:nvPr/>
          </p:nvSpPr>
          <p:spPr bwMode="auto">
            <a:xfrm>
              <a:off x="862" y="1484"/>
              <a:ext cx="818" cy="2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7</a:t>
              </a:r>
              <a:r>
                <a:rPr lang="en-US" altLang="en-US" sz="1200" dirty="0">
                  <a:latin typeface="Times" panose="02020603050405020304" pitchFamily="18" charset="0"/>
                </a:rPr>
                <a:t> Image </a:t>
              </a:r>
            </a:p>
            <a:p>
              <a:pPr algn="ctr" eaLnBrk="1" hangingPunct="1">
                <a:lnSpc>
                  <a:spcPct val="90000"/>
                </a:lnSpc>
              </a:pPr>
              <a:r>
                <a:rPr lang="en-US" altLang="en-US" sz="1200" dirty="0">
                  <a:latin typeface="Times" panose="02020603050405020304" pitchFamily="18" charset="0"/>
                </a:rPr>
                <a:t>alignment</a:t>
              </a:r>
            </a:p>
          </p:txBody>
        </p:sp>
        <p:sp>
          <p:nvSpPr>
            <p:cNvPr id="147480" name="Text Box 24">
              <a:extLst>
                <a:ext uri="{FF2B5EF4-FFF2-40B4-BE49-F238E27FC236}">
                  <a16:creationId xmlns:a16="http://schemas.microsoft.com/office/drawing/2014/main" id="{DB0298CD-6518-4B4B-924D-40F8D6FFED07}"/>
                </a:ext>
              </a:extLst>
            </p:cNvPr>
            <p:cNvSpPr txBox="1">
              <a:spLocks noChangeArrowheads="1"/>
            </p:cNvSpPr>
            <p:nvPr/>
          </p:nvSpPr>
          <p:spPr bwMode="auto">
            <a:xfrm>
              <a:off x="864" y="1772"/>
              <a:ext cx="818" cy="242"/>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80000"/>
                </a:lnSpc>
              </a:pPr>
              <a:endParaRPr lang="en-US" altLang="en-US" sz="1200" b="1" dirty="0">
                <a:latin typeface="Times" panose="02020603050405020304" pitchFamily="18" charset="0"/>
              </a:endParaRPr>
            </a:p>
            <a:p>
              <a:pPr algn="ctr" eaLnBrk="1" hangingPunct="1">
                <a:lnSpc>
                  <a:spcPct val="40000"/>
                </a:lnSpc>
              </a:pPr>
              <a:r>
                <a:rPr lang="en-US" altLang="en-US" sz="1200" b="1" dirty="0">
                  <a:latin typeface="Times" panose="02020603050405020304" pitchFamily="18" charset="0"/>
                </a:rPr>
                <a:t>8</a:t>
              </a:r>
              <a:r>
                <a:rPr lang="en-US" altLang="en-US" sz="1200" dirty="0">
                  <a:latin typeface="Times" panose="02020603050405020304" pitchFamily="18" charset="0"/>
                </a:rPr>
                <a:t> Mosaics</a:t>
              </a:r>
              <a:br>
                <a:rPr lang="en-US" altLang="en-US" sz="1200" dirty="0">
                  <a:latin typeface="Times" panose="02020603050405020304" pitchFamily="18" charset="0"/>
                </a:rPr>
              </a:br>
              <a:endParaRPr lang="en-US" altLang="en-US" sz="1200" dirty="0">
                <a:latin typeface="Times" panose="02020603050405020304" pitchFamily="18" charset="0"/>
              </a:endParaRPr>
            </a:p>
          </p:txBody>
        </p:sp>
        <p:sp>
          <p:nvSpPr>
            <p:cNvPr id="147481" name="Text Box 25">
              <a:extLst>
                <a:ext uri="{FF2B5EF4-FFF2-40B4-BE49-F238E27FC236}">
                  <a16:creationId xmlns:a16="http://schemas.microsoft.com/office/drawing/2014/main" id="{CDF0BC59-C2B0-4FCB-99BC-35C3A6315DB4}"/>
                </a:ext>
              </a:extLst>
            </p:cNvPr>
            <p:cNvSpPr txBox="1">
              <a:spLocks noChangeArrowheads="1"/>
            </p:cNvSpPr>
            <p:nvPr/>
          </p:nvSpPr>
          <p:spPr bwMode="auto">
            <a:xfrm>
              <a:off x="1150" y="2060"/>
              <a:ext cx="818" cy="242"/>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9</a:t>
              </a:r>
              <a:r>
                <a:rPr lang="en-US" altLang="en-US" sz="1200" dirty="0">
                  <a:latin typeface="Times" panose="02020603050405020304" pitchFamily="18" charset="0"/>
                </a:rPr>
                <a:t> Stereo correspondence</a:t>
              </a:r>
            </a:p>
          </p:txBody>
        </p:sp>
        <p:sp>
          <p:nvSpPr>
            <p:cNvPr id="147482" name="Text Box 26">
              <a:extLst>
                <a:ext uri="{FF2B5EF4-FFF2-40B4-BE49-F238E27FC236}">
                  <a16:creationId xmlns:a16="http://schemas.microsoft.com/office/drawing/2014/main" id="{12ACFA14-D6A7-45A5-BA95-618F2800A70C}"/>
                </a:ext>
              </a:extLst>
            </p:cNvPr>
            <p:cNvSpPr txBox="1">
              <a:spLocks noChangeArrowheads="1"/>
            </p:cNvSpPr>
            <p:nvPr/>
          </p:nvSpPr>
          <p:spPr bwMode="auto">
            <a:xfrm>
              <a:off x="1152" y="2348"/>
              <a:ext cx="818" cy="242"/>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11</a:t>
              </a:r>
              <a:r>
                <a:rPr lang="en-US" altLang="en-US" sz="1200" dirty="0">
                  <a:latin typeface="Times" panose="02020603050405020304" pitchFamily="18" charset="0"/>
                </a:rPr>
                <a:t> Model-based reconstruction</a:t>
              </a:r>
            </a:p>
          </p:txBody>
        </p:sp>
        <p:sp>
          <p:nvSpPr>
            <p:cNvPr id="147483" name="Text Box 27">
              <a:extLst>
                <a:ext uri="{FF2B5EF4-FFF2-40B4-BE49-F238E27FC236}">
                  <a16:creationId xmlns:a16="http://schemas.microsoft.com/office/drawing/2014/main" id="{42A164F5-68E4-4686-BB6B-8A6C4082700B}"/>
                </a:ext>
              </a:extLst>
            </p:cNvPr>
            <p:cNvSpPr txBox="1">
              <a:spLocks noChangeArrowheads="1"/>
            </p:cNvSpPr>
            <p:nvPr/>
          </p:nvSpPr>
          <p:spPr bwMode="auto">
            <a:xfrm>
              <a:off x="2880" y="2348"/>
              <a:ext cx="818" cy="2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12</a:t>
              </a:r>
              <a:r>
                <a:rPr lang="en-US" altLang="en-US" sz="1200" dirty="0">
                  <a:latin typeface="Times" panose="02020603050405020304" pitchFamily="18" charset="0"/>
                </a:rPr>
                <a:t> Photometric recovery</a:t>
              </a:r>
            </a:p>
          </p:txBody>
        </p:sp>
        <p:sp>
          <p:nvSpPr>
            <p:cNvPr id="147484" name="Text Box 28">
              <a:extLst>
                <a:ext uri="{FF2B5EF4-FFF2-40B4-BE49-F238E27FC236}">
                  <a16:creationId xmlns:a16="http://schemas.microsoft.com/office/drawing/2014/main" id="{244BF7D1-2133-4E15-AAB5-1E60B6A49A62}"/>
                </a:ext>
              </a:extLst>
            </p:cNvPr>
            <p:cNvSpPr txBox="1">
              <a:spLocks noChangeArrowheads="1"/>
            </p:cNvSpPr>
            <p:nvPr/>
          </p:nvSpPr>
          <p:spPr bwMode="auto">
            <a:xfrm>
              <a:off x="1150" y="2640"/>
              <a:ext cx="818" cy="242"/>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539" tIns="30770" rIns="61539" bIns="30770"/>
            <a:lstStyle>
              <a:lvl1pPr defTabSz="615950" eaLnBrk="0" hangingPunct="0">
                <a:defRPr sz="2400">
                  <a:solidFill>
                    <a:schemeClr val="tx1"/>
                  </a:solidFill>
                  <a:latin typeface="Times New Roman" panose="02020603050405020304" pitchFamily="18" charset="0"/>
                </a:defRPr>
              </a:lvl1pPr>
              <a:lvl2pPr marL="307975" defTabSz="615950" eaLnBrk="0" hangingPunct="0">
                <a:defRPr sz="2400">
                  <a:solidFill>
                    <a:schemeClr val="tx1"/>
                  </a:solidFill>
                  <a:latin typeface="Times New Roman" panose="02020603050405020304" pitchFamily="18" charset="0"/>
                </a:defRPr>
              </a:lvl2pPr>
              <a:lvl3pPr marL="615950" defTabSz="615950" eaLnBrk="0" hangingPunct="0">
                <a:defRPr sz="2400">
                  <a:solidFill>
                    <a:schemeClr val="tx1"/>
                  </a:solidFill>
                  <a:latin typeface="Times New Roman" panose="02020603050405020304" pitchFamily="18" charset="0"/>
                </a:defRPr>
              </a:lvl3pPr>
              <a:lvl4pPr marL="922338" defTabSz="615950" eaLnBrk="0" hangingPunct="0">
                <a:defRPr sz="2400">
                  <a:solidFill>
                    <a:schemeClr val="tx1"/>
                  </a:solidFill>
                  <a:latin typeface="Times New Roman" panose="02020603050405020304" pitchFamily="18" charset="0"/>
                </a:defRPr>
              </a:lvl4pPr>
              <a:lvl5pPr marL="1230313" defTabSz="615950" eaLnBrk="0" hangingPunct="0">
                <a:defRPr sz="2400">
                  <a:solidFill>
                    <a:schemeClr val="tx1"/>
                  </a:solidFill>
                  <a:latin typeface="Times New Roman" panose="02020603050405020304" pitchFamily="18" charset="0"/>
                </a:defRPr>
              </a:lvl5pPr>
              <a:lvl6pPr marL="1687513" defTabSz="615950" eaLnBrk="0" fontAlgn="base" hangingPunct="0">
                <a:spcBef>
                  <a:spcPct val="0"/>
                </a:spcBef>
                <a:spcAft>
                  <a:spcPct val="0"/>
                </a:spcAft>
                <a:defRPr sz="2400">
                  <a:solidFill>
                    <a:schemeClr val="tx1"/>
                  </a:solidFill>
                  <a:latin typeface="Times New Roman" panose="02020603050405020304" pitchFamily="18" charset="0"/>
                </a:defRPr>
              </a:lvl6pPr>
              <a:lvl7pPr marL="2144713" defTabSz="615950" eaLnBrk="0" fontAlgn="base" hangingPunct="0">
                <a:spcBef>
                  <a:spcPct val="0"/>
                </a:spcBef>
                <a:spcAft>
                  <a:spcPct val="0"/>
                </a:spcAft>
                <a:defRPr sz="2400">
                  <a:solidFill>
                    <a:schemeClr val="tx1"/>
                  </a:solidFill>
                  <a:latin typeface="Times New Roman" panose="02020603050405020304" pitchFamily="18" charset="0"/>
                </a:defRPr>
              </a:lvl7pPr>
              <a:lvl8pPr marL="2601913" defTabSz="615950" eaLnBrk="0" fontAlgn="base" hangingPunct="0">
                <a:spcBef>
                  <a:spcPct val="0"/>
                </a:spcBef>
                <a:spcAft>
                  <a:spcPct val="0"/>
                </a:spcAft>
                <a:defRPr sz="2400">
                  <a:solidFill>
                    <a:schemeClr val="tx1"/>
                  </a:solidFill>
                  <a:latin typeface="Times New Roman" panose="02020603050405020304" pitchFamily="18" charset="0"/>
                </a:defRPr>
              </a:lvl8pPr>
              <a:lvl9pPr marL="3059113" defTabSz="6159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0000"/>
                </a:lnSpc>
              </a:pPr>
              <a:r>
                <a:rPr lang="en-US" altLang="en-US" sz="1200" b="1" dirty="0">
                  <a:latin typeface="Times" panose="02020603050405020304" pitchFamily="18" charset="0"/>
                </a:rPr>
                <a:t>14</a:t>
              </a:r>
              <a:r>
                <a:rPr lang="en-US" altLang="en-US" sz="1200" dirty="0">
                  <a:latin typeface="Times" panose="02020603050405020304" pitchFamily="18" charset="0"/>
                </a:rPr>
                <a:t> Image-based rendering</a:t>
              </a:r>
            </a:p>
          </p:txBody>
        </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688D058-F757-4B7A-9827-5F694BAE5B6B}"/>
              </a:ext>
            </a:extLst>
          </p:cNvPr>
          <p:cNvSpPr>
            <a:spLocks noGrp="1"/>
          </p:cNvSpPr>
          <p:nvPr>
            <p:ph type="ftr" sz="quarter" idx="11"/>
          </p:nvPr>
        </p:nvSpPr>
        <p:spPr/>
        <p:txBody>
          <a:bodyPr/>
          <a:lstStyle/>
          <a:p>
            <a:r>
              <a:rPr lang="en-US" altLang="en-US"/>
              <a:t>Introduction to Computer Vision</a:t>
            </a:r>
          </a:p>
        </p:txBody>
      </p:sp>
      <p:sp>
        <p:nvSpPr>
          <p:cNvPr id="121858" name="Rectangle 2">
            <a:extLst>
              <a:ext uri="{FF2B5EF4-FFF2-40B4-BE49-F238E27FC236}">
                <a16:creationId xmlns:a16="http://schemas.microsoft.com/office/drawing/2014/main" id="{79839D97-9224-4844-8B2B-F488FF137E45}"/>
              </a:ext>
            </a:extLst>
          </p:cNvPr>
          <p:cNvSpPr>
            <a:spLocks noGrp="1" noChangeArrowheads="1"/>
          </p:cNvSpPr>
          <p:nvPr>
            <p:ph type="title"/>
          </p:nvPr>
        </p:nvSpPr>
        <p:spPr/>
        <p:txBody>
          <a:bodyPr/>
          <a:lstStyle/>
          <a:p>
            <a:r>
              <a:rPr lang="en-US" altLang="en-US"/>
              <a:t>Applications</a:t>
            </a:r>
          </a:p>
        </p:txBody>
      </p:sp>
      <p:sp>
        <p:nvSpPr>
          <p:cNvPr id="121859" name="Rectangle 3">
            <a:extLst>
              <a:ext uri="{FF2B5EF4-FFF2-40B4-BE49-F238E27FC236}">
                <a16:creationId xmlns:a16="http://schemas.microsoft.com/office/drawing/2014/main" id="{EA72EDB6-79CF-40F8-8EDE-AC2B4980DF40}"/>
              </a:ext>
            </a:extLst>
          </p:cNvPr>
          <p:cNvSpPr>
            <a:spLocks noGrp="1" noChangeArrowheads="1"/>
          </p:cNvSpPr>
          <p:nvPr>
            <p:ph type="body" idx="1"/>
          </p:nvPr>
        </p:nvSpPr>
        <p:spPr/>
        <p:txBody>
          <a:bodyPr/>
          <a:lstStyle/>
          <a:p>
            <a:pPr>
              <a:buFontTx/>
              <a:buChar char="•"/>
            </a:pPr>
            <a:r>
              <a:rPr lang="en-US" altLang="en-US" dirty="0"/>
              <a:t>Geometric reconstruction: modeling, forensics, special effects (ILM, RealVis,2D3)</a:t>
            </a:r>
          </a:p>
          <a:p>
            <a:pPr>
              <a:buFontTx/>
              <a:buChar char="•"/>
            </a:pPr>
            <a:r>
              <a:rPr lang="en-US" altLang="en-US" dirty="0"/>
              <a:t>Image and video editing (Avid, Adobe)</a:t>
            </a:r>
          </a:p>
          <a:p>
            <a:pPr>
              <a:buFontTx/>
              <a:buChar char="•"/>
            </a:pPr>
            <a:r>
              <a:rPr lang="en-US" altLang="en-US" dirty="0"/>
              <a:t>Webcasting and Indexing Digital Video (Virage)</a:t>
            </a:r>
          </a:p>
          <a:p>
            <a:pPr>
              <a:buFontTx/>
              <a:buChar char="•"/>
            </a:pPr>
            <a:r>
              <a:rPr lang="en-US" altLang="en-US" dirty="0"/>
              <a:t>Scientific / medical applications (GE)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DF6457-CC60-4544-A8AE-71709D095340}"/>
              </a:ext>
            </a:extLst>
          </p:cNvPr>
          <p:cNvSpPr>
            <a:spLocks noGrp="1"/>
          </p:cNvSpPr>
          <p:nvPr>
            <p:ph type="ftr" sz="quarter" idx="11"/>
          </p:nvPr>
        </p:nvSpPr>
        <p:spPr/>
        <p:txBody>
          <a:bodyPr/>
          <a:lstStyle/>
          <a:p>
            <a:r>
              <a:rPr lang="en-US" altLang="en-US"/>
              <a:t>Introduction to Computer Vision</a:t>
            </a:r>
          </a:p>
        </p:txBody>
      </p:sp>
      <p:sp>
        <p:nvSpPr>
          <p:cNvPr id="131074" name="Rectangle 2">
            <a:extLst>
              <a:ext uri="{FF2B5EF4-FFF2-40B4-BE49-F238E27FC236}">
                <a16:creationId xmlns:a16="http://schemas.microsoft.com/office/drawing/2014/main" id="{B8A430FA-6443-4467-ACF5-1430FA252D90}"/>
              </a:ext>
            </a:extLst>
          </p:cNvPr>
          <p:cNvSpPr>
            <a:spLocks noGrp="1" noChangeArrowheads="1"/>
          </p:cNvSpPr>
          <p:nvPr>
            <p:ph type="title"/>
          </p:nvPr>
        </p:nvSpPr>
        <p:spPr/>
        <p:txBody>
          <a:bodyPr/>
          <a:lstStyle/>
          <a:p>
            <a:r>
              <a:rPr lang="en-US" altLang="en-US" dirty="0"/>
              <a:t>Applications</a:t>
            </a:r>
          </a:p>
        </p:txBody>
      </p:sp>
      <p:sp>
        <p:nvSpPr>
          <p:cNvPr id="131075" name="Rectangle 3">
            <a:extLst>
              <a:ext uri="{FF2B5EF4-FFF2-40B4-BE49-F238E27FC236}">
                <a16:creationId xmlns:a16="http://schemas.microsoft.com/office/drawing/2014/main" id="{5D8AC48D-AC5F-441E-91AC-14F40B9478F7}"/>
              </a:ext>
            </a:extLst>
          </p:cNvPr>
          <p:cNvSpPr>
            <a:spLocks noGrp="1" noChangeArrowheads="1"/>
          </p:cNvSpPr>
          <p:nvPr>
            <p:ph type="body" idx="1"/>
          </p:nvPr>
        </p:nvSpPr>
        <p:spPr/>
        <p:txBody>
          <a:bodyPr/>
          <a:lstStyle/>
          <a:p>
            <a:pPr>
              <a:buFontTx/>
              <a:buChar char="•"/>
            </a:pPr>
            <a:r>
              <a:rPr lang="en-US" altLang="en-US"/>
              <a:t>Tracking and surveillance (Sarnoff)</a:t>
            </a:r>
          </a:p>
          <a:p>
            <a:pPr>
              <a:buFontTx/>
              <a:buChar char="•"/>
            </a:pPr>
            <a:r>
              <a:rPr lang="en-US" altLang="en-US"/>
              <a:t>Fingerprint recognition (Digital Persona)</a:t>
            </a:r>
          </a:p>
          <a:p>
            <a:pPr>
              <a:buFontTx/>
              <a:buChar char="•"/>
            </a:pPr>
            <a:r>
              <a:rPr lang="en-US" altLang="en-US"/>
              <a:t>Biometrics / iris scans (Iridian Technologies)</a:t>
            </a:r>
          </a:p>
          <a:p>
            <a:pPr>
              <a:buFontTx/>
              <a:buChar char="•"/>
            </a:pPr>
            <a:r>
              <a:rPr lang="en-US" altLang="en-US"/>
              <a:t>Vehicle safety (MobilEye)</a:t>
            </a:r>
          </a:p>
          <a:p>
            <a:pPr>
              <a:buFontTx/>
              <a:buChar char="•"/>
            </a:pPr>
            <a:r>
              <a:rPr lang="en-US" altLang="en-US"/>
              <a:t>Drowning people (VisionIQ Inc)</a:t>
            </a:r>
          </a:p>
          <a:p>
            <a:pPr>
              <a:buFontTx/>
              <a:buChar char="•"/>
            </a:pPr>
            <a:r>
              <a:rPr lang="en-US" altLang="en-US"/>
              <a:t>Optical motion capture (Vicon)</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1144</Words>
  <Application>Microsoft Office PowerPoint</Application>
  <PresentationFormat>Widescreen</PresentationFormat>
  <Paragraphs>234</Paragraphs>
  <Slides>33</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Comic Sans MS</vt:lpstr>
      <vt:lpstr>Times</vt:lpstr>
      <vt:lpstr>Office Theme</vt:lpstr>
      <vt:lpstr>Introduction to Computer Vision</vt:lpstr>
      <vt:lpstr>PowerPoint Presentation</vt:lpstr>
      <vt:lpstr>PowerPoint Presentation</vt:lpstr>
      <vt:lpstr>What is Computer Vision?</vt:lpstr>
      <vt:lpstr>Intersection of Vision and Graphics</vt:lpstr>
      <vt:lpstr>Computer Vision [Trucco&amp;Verri’98]</vt:lpstr>
      <vt:lpstr>Image-Based Modeling</vt:lpstr>
      <vt:lpstr>Applications</vt:lpstr>
      <vt:lpstr>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What is Computer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dc:creator>Anup Majumder</dc:creator>
  <cp:lastModifiedBy>Anup Majumder</cp:lastModifiedBy>
  <cp:revision>13</cp:revision>
  <dcterms:created xsi:type="dcterms:W3CDTF">2020-12-17T17:25:56Z</dcterms:created>
  <dcterms:modified xsi:type="dcterms:W3CDTF">2021-12-04T06:32:23Z</dcterms:modified>
</cp:coreProperties>
</file>